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0"/>
  </p:notesMasterIdLst>
  <p:sldIdLst>
    <p:sldId id="258" r:id="rId3"/>
    <p:sldId id="314" r:id="rId4"/>
    <p:sldId id="287" r:id="rId5"/>
    <p:sldId id="352" r:id="rId6"/>
    <p:sldId id="329" r:id="rId7"/>
    <p:sldId id="319" r:id="rId8"/>
    <p:sldId id="288" r:id="rId9"/>
    <p:sldId id="298" r:id="rId10"/>
    <p:sldId id="282" r:id="rId11"/>
    <p:sldId id="295" r:id="rId12"/>
    <p:sldId id="423" r:id="rId13"/>
    <p:sldId id="393" r:id="rId14"/>
    <p:sldId id="394" r:id="rId15"/>
    <p:sldId id="424" r:id="rId16"/>
    <p:sldId id="425" r:id="rId17"/>
    <p:sldId id="303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6749-16B8-466A-B075-AA279C36D2DE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1634-E019-402D-BC41-D2D5FAC8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1634-E019-402D-BC41-D2D5FAC852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sz="1200" b="1" kern="1200" dirty="0">
              <a:solidFill>
                <a:srgbClr val="97B42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18FA6-AA4D-46D4-9924-FCFA1BCE059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1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1634-E019-402D-BC41-D2D5FAC852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Назвать сумму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2D9F23-0C82-4D60-AA72-B3848D5F0E5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Project</a:t>
            </a:r>
            <a:r>
              <a:rPr lang="en-GB" baseline="0" dirty="0"/>
              <a:t> info and beneficiaries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D24-EF5C-4442-9744-69A86344AF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7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Project</a:t>
            </a:r>
            <a:r>
              <a:rPr lang="en-GB" baseline="0" dirty="0"/>
              <a:t> info and beneficiaries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D24-EF5C-4442-9744-69A86344AF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034A1E-0A76-4D94-BB62-F60D1C9CC300}" type="slidenum">
              <a:rPr lang="de-DE" altLang="fr-FR" sz="13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de-DE" altLang="fr-FR" sz="13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7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4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9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F7A2D-4F97-48A2-B827-15AF2EC5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4E2BD9-FD79-441F-8458-7095211D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B3B5E-0B51-4089-899C-9EB46795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7C7EE8-B797-4CAF-A3EB-C207D1D9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3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18D818A7-E2AC-46F7-95E8-ABEFCA82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E43FBF-6767-4A2C-B8E1-1381B292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94E21C-BE42-4F6E-B4C1-5F3FE835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1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fr-BE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1684-9936-4E5E-8C37-940E5981D48C}" type="datetimeFigureOut">
              <a:rPr lang="fr-FR"/>
              <a:pPr>
                <a:defRPr/>
              </a:pPr>
              <a:t>06/06/2019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D50C-0D0B-4F34-A8E7-60071FA6763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718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F68A5-FA67-4592-A856-F72207BF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6BE755-903E-4B40-A905-556401DA1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5FC3F-A593-4EC3-821B-C5B26213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27D19-8288-4184-84C5-AB4D45C5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E03238-E6D2-41BB-93AB-9DFE826A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30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13EC-7803-4079-AB37-166E2A0A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D3955-1750-4FB2-AC25-6EE80FC10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E1274-E318-453B-9D2A-7DFBDC2E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4AB3B-B394-4B1A-A4CA-A54226C5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8D0255-22E7-4289-A13A-FB9695EA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55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9E1F0-8C2C-42AA-87E8-1A673482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BDEB2-1B5A-4DCA-AF74-77AF6EE38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7B0F8-7B27-4A41-B687-73AD50D6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38E37-2137-4CEF-AC67-B2FCD8AC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70C3A-A611-4AD7-BCB0-0EDDFDB9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0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71CD-93AF-4BB7-9F06-1EB7E5B3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14F5A-2515-4D37-A8C0-02C1FDBED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B402DB-DF8E-4339-8AB6-BA73AEAB3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443C28-D809-48A9-9CCA-D5D849F9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6B371B-42AA-4E78-BECD-26ECC08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6BC7EF-4224-458E-A6B5-89CC9624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64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0BE-5DF7-4388-BF1C-B56AC862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1B213C-0BCF-44AD-B57A-B40B1731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525B3-DFEA-4FD8-9FF7-A4347AEEC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583D98-23A4-4EA2-B495-626B7CA08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9333CE-7753-41BA-862E-B4AF04020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66E36E-F844-4DF6-A7A5-E2055D10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BADEC1-8055-4C44-BBC8-3B04A96A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8FA9E3-0964-4601-985D-569E617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69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09E3C-238A-4AD2-892C-6F980739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9F93E5-0EF1-418D-8BDE-0616AF87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9F7BC-12C3-46A4-BC6B-36E396A5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08FB26-9275-4AEB-A015-D8B5BB6D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4AB1A-1B87-47FC-9BF9-6F27F85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2A6CBF-79B6-41E0-977A-23E8E777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0C08E4-49DF-455E-8811-280F8438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760BA-119F-4D89-B15F-5A61F49F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C3D31-9EB8-46FF-885A-465E698B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158D8D-330F-4BCD-B3FD-22E1DA1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988DB7-2092-464F-BD20-51640B8A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58099-38F3-45FC-B3AD-E60564E4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80B7C0-6E10-4AD5-A538-B0609D5D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0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027E7-26AC-4CA1-9204-848532AC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3102BF-07AF-4B6C-9227-B4D0CBA91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1ABCE9-E0C5-4398-A7AB-B27A206CA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8747B5-A266-409A-AAFF-7F5D18EE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5158EE-E56D-40E5-A2D1-EDB2A034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67A3B-B114-49D7-87A0-CEBE16C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5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05D35-5C08-47FD-B0A3-3D30C491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2F74E0-1492-454C-9EEE-87A474AFD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D19D8-A435-4CFD-8500-F6FC4E50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5ADDE-364E-4E17-8C93-8B1D53EB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A38DB-AC3C-49F0-854D-2F88625F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2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9161A6-BE09-4CF3-B0AE-CA5F57204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404257-0B52-4A22-8DF2-F9DDCF6C4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54F4C-AA3D-44F0-89BD-069BE401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A48A07-4B6A-4ED0-94D0-BD59E4F09A6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9E3CE-FEB5-469B-BE4E-601996D6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58C0-7EDA-4798-8CEF-A9840A3D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14CF50D-FDF4-48B9-B0D6-12BE0E8A7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7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4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1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8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soglasheniemerov.e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http://www.eumayor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40D5-4AF1-4272-9059-B08E9253436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A5F2-36E9-4DB2-8BFE-F2861E365EC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7"/>
          <p:cNvGrpSpPr/>
          <p:nvPr userDrawn="1"/>
        </p:nvGrpSpPr>
        <p:grpSpPr>
          <a:xfrm>
            <a:off x="125990" y="188640"/>
            <a:ext cx="8982514" cy="6552728"/>
            <a:chOff x="125990" y="188640"/>
            <a:chExt cx="8982514" cy="6552728"/>
          </a:xfrm>
        </p:grpSpPr>
        <p:grpSp>
          <p:nvGrpSpPr>
            <p:cNvPr id="8" name="Группа 3"/>
            <p:cNvGrpSpPr/>
            <p:nvPr/>
          </p:nvGrpSpPr>
          <p:grpSpPr>
            <a:xfrm>
              <a:off x="125990" y="188640"/>
              <a:ext cx="8766490" cy="6552728"/>
              <a:chOff x="125990" y="188640"/>
              <a:chExt cx="8766490" cy="6552728"/>
            </a:xfrm>
          </p:grpSpPr>
          <p:pic>
            <p:nvPicPr>
              <p:cNvPr id="10" name="Объект 1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263" y="188640"/>
                <a:ext cx="1944217" cy="910220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90" y="4694511"/>
                <a:ext cx="971139" cy="1686817"/>
              </a:xfrm>
              <a:prstGeom prst="rect">
                <a:avLst/>
              </a:prstGeom>
              <a:effectLst/>
            </p:spPr>
          </p:pic>
          <p:sp>
            <p:nvSpPr>
              <p:cNvPr id="12" name="ZoneTexte 2"/>
              <p:cNvSpPr txBox="1"/>
              <p:nvPr/>
            </p:nvSpPr>
            <p:spPr>
              <a:xfrm>
                <a:off x="6084168" y="6199954"/>
                <a:ext cx="25202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Implemented by Energy Cities-led Consortium</a:t>
                </a:r>
                <a:endPara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ZoneTexte 2"/>
              <p:cNvSpPr txBox="1"/>
              <p:nvPr/>
            </p:nvSpPr>
            <p:spPr>
              <a:xfrm>
                <a:off x="611560" y="6202759"/>
                <a:ext cx="2060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ZoneTexte 2">
                <a:hlinkClick r:id="rId20"/>
              </p:cNvPr>
              <p:cNvSpPr txBox="1"/>
              <p:nvPr/>
            </p:nvSpPr>
            <p:spPr>
              <a:xfrm>
                <a:off x="755370" y="6433591"/>
                <a:ext cx="1665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www.eumayors.eu</a:t>
                </a:r>
                <a:endParaRPr lang="en-GB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ZoneTexte 2">
                <a:hlinkClick r:id="rId21"/>
              </p:cNvPr>
              <p:cNvSpPr txBox="1"/>
              <p:nvPr/>
            </p:nvSpPr>
            <p:spPr>
              <a:xfrm>
                <a:off x="6241311" y="6433591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www.com-east.eu </a:t>
                </a:r>
                <a:endParaRPr lang="en-GB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9" name="Рисунок 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118" y="5978531"/>
              <a:ext cx="517386" cy="402797"/>
            </a:xfrm>
            <a:prstGeom prst="rect">
              <a:avLst/>
            </a:prstGeom>
          </p:spPr>
        </p:pic>
      </p:grpSp>
      <p:pic>
        <p:nvPicPr>
          <p:cNvPr id="16" name="Рисунок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8" y="188640"/>
            <a:ext cx="1229674" cy="11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5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glasheniemerov.eu/" TargetMode="External"/><Relationship Id="rId5" Type="http://schemas.openxmlformats.org/officeDocument/2006/relationships/hyperlink" Target="http://www.eumayors.eu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glasheniemerov.eu/" TargetMode="External"/><Relationship Id="rId5" Type="http://schemas.openxmlformats.org/officeDocument/2006/relationships/hyperlink" Target="http://www.eumayors.eu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25990" y="188640"/>
            <a:ext cx="8982514" cy="6552728"/>
            <a:chOff x="125990" y="188640"/>
            <a:chExt cx="8982514" cy="655272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5990" y="188640"/>
              <a:ext cx="8766490" cy="6552728"/>
              <a:chOff x="125990" y="188640"/>
              <a:chExt cx="8766490" cy="6552728"/>
            </a:xfrm>
          </p:grpSpPr>
          <p:pic>
            <p:nvPicPr>
              <p:cNvPr id="20" name="Объект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263" y="188640"/>
                <a:ext cx="1944217" cy="910220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90" y="4694511"/>
                <a:ext cx="971139" cy="1686817"/>
              </a:xfrm>
              <a:prstGeom prst="rect">
                <a:avLst/>
              </a:prstGeom>
              <a:effectLst/>
            </p:spPr>
          </p:pic>
          <p:sp>
            <p:nvSpPr>
              <p:cNvPr id="7" name="ZoneTexte 2"/>
              <p:cNvSpPr txBox="1"/>
              <p:nvPr/>
            </p:nvSpPr>
            <p:spPr>
              <a:xfrm>
                <a:off x="6084168" y="6199954"/>
                <a:ext cx="25202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Implemented by Energy Cities-led Consortium</a:t>
                </a:r>
                <a:endPara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ZoneTexte 2"/>
              <p:cNvSpPr txBox="1"/>
              <p:nvPr/>
            </p:nvSpPr>
            <p:spPr>
              <a:xfrm>
                <a:off x="611560" y="6202759"/>
                <a:ext cx="2060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ZoneTexte 2">
                <a:hlinkClick r:id="rId5"/>
              </p:cNvPr>
              <p:cNvSpPr txBox="1"/>
              <p:nvPr/>
            </p:nvSpPr>
            <p:spPr>
              <a:xfrm>
                <a:off x="755370" y="6433591"/>
                <a:ext cx="1665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www.eumayors.eu</a:t>
                </a:r>
                <a:endParaRPr lang="en-GB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ZoneTexte 2">
                <a:hlinkClick r:id="rId6"/>
              </p:cNvPr>
              <p:cNvSpPr txBox="1"/>
              <p:nvPr/>
            </p:nvSpPr>
            <p:spPr>
              <a:xfrm>
                <a:off x="6241311" y="6433591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www.com-east.eu </a:t>
                </a:r>
                <a:endParaRPr lang="en-GB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118" y="5978531"/>
              <a:ext cx="517386" cy="40279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8" y="188640"/>
            <a:ext cx="1229674" cy="1181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034" y="6072969"/>
            <a:ext cx="37629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Funded by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European Union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 the EU4Energy  Initiative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9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700" y="2001395"/>
            <a:ext cx="8175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Угода </a:t>
            </a:r>
            <a:r>
              <a:rPr lang="ru-RU" sz="2400" b="1" dirty="0" err="1">
                <a:solidFill>
                  <a:srgbClr val="002060"/>
                </a:solidFill>
              </a:rPr>
              <a:t>мерів</a:t>
            </a:r>
            <a:r>
              <a:rPr lang="ru-RU" sz="2400" b="1" dirty="0">
                <a:solidFill>
                  <a:srgbClr val="002060"/>
                </a:solidFill>
              </a:rPr>
              <a:t> - </a:t>
            </a:r>
            <a:r>
              <a:rPr lang="ru-RU" sz="2400" b="1" dirty="0" err="1">
                <a:solidFill>
                  <a:srgbClr val="002060"/>
                </a:solidFill>
              </a:rPr>
              <a:t>інструмент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планування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політики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з </a:t>
            </a:r>
            <a:r>
              <a:rPr lang="ru-RU" sz="2400" b="1" dirty="0" err="1">
                <a:solidFill>
                  <a:srgbClr val="002060"/>
                </a:solidFill>
              </a:rPr>
              <a:t>клімату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таенергії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національному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регіональному</a:t>
            </a:r>
            <a:r>
              <a:rPr lang="ru-RU" sz="2400" b="1" dirty="0">
                <a:solidFill>
                  <a:srgbClr val="002060"/>
                </a:solidFill>
              </a:rPr>
              <a:t> та локальному </a:t>
            </a:r>
            <a:r>
              <a:rPr lang="ru-RU" sz="2400" b="1" dirty="0" err="1">
                <a:solidFill>
                  <a:srgbClr val="002060"/>
                </a:solidFill>
              </a:rPr>
              <a:t>рівнях</a:t>
            </a:r>
            <a:endParaRPr lang="en-US" sz="2400" b="1" i="1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rgbClr val="002060"/>
                </a:solidFill>
              </a:rPr>
              <a:t>				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en-US" sz="2400" b="1" i="1" dirty="0">
                <a:solidFill>
                  <a:srgbClr val="002060"/>
                </a:solidFill>
              </a:rPr>
              <a:t>		</a:t>
            </a:r>
            <a:endParaRPr lang="ru-RU" sz="2400" b="1" i="1" dirty="0">
              <a:solidFill>
                <a:srgbClr val="002060"/>
              </a:solidFill>
            </a:endParaRPr>
          </a:p>
          <a:p>
            <a:pPr algn="r"/>
            <a:endParaRPr lang="ru-RU" sz="2400" b="1" i="1" dirty="0">
              <a:solidFill>
                <a:srgbClr val="002060"/>
              </a:solidFill>
            </a:endParaRPr>
          </a:p>
          <a:p>
            <a:pPr algn="r"/>
            <a:endParaRPr lang="ru-RU" sz="2400" b="1" i="1" dirty="0">
              <a:solidFill>
                <a:srgbClr val="002060"/>
              </a:solidFill>
            </a:endParaRPr>
          </a:p>
          <a:p>
            <a:pPr algn="r"/>
            <a:r>
              <a:rPr lang="uk-UA" sz="2400" b="1" i="1" dirty="0">
                <a:solidFill>
                  <a:srgbClr val="002060"/>
                </a:solidFill>
              </a:rPr>
              <a:t>Оксана Кисіль, Національний експерт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6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71500"/>
            <a:ext cx="7307262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17"/>
          <p:cNvGrpSpPr>
            <a:grpSpLocks/>
          </p:cNvGrpSpPr>
          <p:nvPr/>
        </p:nvGrpSpPr>
        <p:grpSpPr bwMode="auto">
          <a:xfrm>
            <a:off x="0" y="1214438"/>
            <a:ext cx="9144000" cy="4635500"/>
            <a:chOff x="455" y="2269"/>
            <a:chExt cx="14941" cy="7299"/>
          </a:xfrm>
        </p:grpSpPr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455" y="2381"/>
              <a:ext cx="4786" cy="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uk-UA" sz="1200" b="1" i="1" dirty="0"/>
                <a:t>Нафта – 1 787  тис. МВт*год (4%)</a:t>
              </a:r>
              <a:endParaRPr lang="ru-RU" sz="1200" dirty="0"/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12169" y="2381"/>
              <a:ext cx="3227" cy="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200" b="1" i="1"/>
                <a:t>Транспорт</a:t>
              </a:r>
              <a:endParaRPr lang="ru-RU" sz="1200"/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13021" y="4631"/>
              <a:ext cx="2375" cy="5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1200" b="1" i="1" dirty="0"/>
                <a:t>Жилові будинки </a:t>
              </a:r>
              <a:endParaRPr lang="ru-RU" sz="1200" dirty="0"/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12361" y="6768"/>
              <a:ext cx="3035" cy="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uk-UA" sz="1200" b="1" i="1" dirty="0"/>
                <a:t>Муніципальні ББ -2% Інші ББ – 3%</a:t>
              </a:r>
            </a:p>
          </p:txBody>
        </p:sp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11698" y="8680"/>
              <a:ext cx="3231" cy="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ru-RU" sz="1200"/>
            </a:p>
          </p:txBody>
        </p:sp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6408" y="8792"/>
              <a:ext cx="3469" cy="7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uk-UA" sz="1200" b="1" i="1"/>
                <a:t>Альтернативные источники энергии</a:t>
              </a:r>
              <a:endParaRPr lang="ru-RU" sz="1200"/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5708" y="5980"/>
              <a:ext cx="3385" cy="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sz="1200" b="1" i="1"/>
                <a:t>Производство</a:t>
              </a:r>
            </a:p>
            <a:p>
              <a:pPr algn="ctr" eaLnBrk="1" hangingPunct="1"/>
              <a:r>
                <a:rPr lang="uk-UA" sz="1200" b="1" i="1"/>
                <a:t> и транспортировка энергии</a:t>
              </a:r>
              <a:endParaRPr lang="ru-RU" sz="1200"/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922" y="6993"/>
              <a:ext cx="5019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sz="1200" b="1" i="1" dirty="0"/>
                <a:t>Вугілля – 17 185  тис. МВт*год (36%) </a:t>
              </a:r>
            </a:p>
            <a:p>
              <a:pPr algn="ctr" eaLnBrk="1" hangingPunct="1"/>
              <a:r>
                <a:rPr lang="uk-UA" sz="1200" b="1" i="1" dirty="0"/>
                <a:t>Кокс – 4 723  тис. МВт*год  (9%) </a:t>
              </a:r>
              <a:endParaRPr lang="ru-RU" sz="1200" dirty="0"/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455" y="3956"/>
              <a:ext cx="4580" cy="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sz="1200" b="1" i="1" dirty="0"/>
                <a:t>Газ – 11 162  тис. МВт*год (23 %)</a:t>
              </a:r>
              <a:endParaRPr lang="ru-RU" sz="1200" dirty="0"/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455" y="5419"/>
              <a:ext cx="4786" cy="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uk-UA" sz="1200" b="1" i="1" dirty="0"/>
                <a:t>ЕЕнергія – 4 697 тис. МВт*год (28 %)</a:t>
              </a:r>
            </a:p>
            <a:p>
              <a:pPr algn="ctr" eaLnBrk="1" hangingPunct="1"/>
              <a:endParaRPr lang="ru-RU" sz="1200" dirty="0"/>
            </a:p>
          </p:txBody>
        </p:sp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5474" y="2269"/>
              <a:ext cx="5836" cy="1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i="1" dirty="0"/>
                <a:t>Бензин – 404  </a:t>
              </a:r>
              <a:r>
                <a:rPr lang="uk-UA" sz="1200" b="1" i="1" dirty="0"/>
                <a:t>тис. МВт*год </a:t>
              </a:r>
              <a:r>
                <a:rPr lang="uk-UA" sz="1200" i="1" dirty="0"/>
                <a:t>(1%)</a:t>
              </a:r>
            </a:p>
            <a:p>
              <a:pPr eaLnBrk="1" hangingPunct="1"/>
              <a:r>
                <a:rPr lang="uk-UA" sz="1200" i="1" dirty="0"/>
                <a:t>ДП- 767  </a:t>
              </a:r>
              <a:r>
                <a:rPr lang="uk-UA" sz="1200" b="1" i="1" dirty="0"/>
                <a:t>тис. МВт*год </a:t>
              </a:r>
              <a:r>
                <a:rPr lang="uk-UA" sz="1200" i="1" dirty="0"/>
                <a:t>(2%)</a:t>
              </a:r>
            </a:p>
            <a:p>
              <a:pPr eaLnBrk="1" hangingPunct="1"/>
              <a:r>
                <a:rPr lang="uk-UA" sz="1200" i="1" dirty="0"/>
                <a:t>Мазут – 616  </a:t>
              </a:r>
              <a:r>
                <a:rPr lang="uk-UA" sz="1200" b="1" i="1" dirty="0"/>
                <a:t>тис. МВт*год </a:t>
              </a:r>
              <a:r>
                <a:rPr lang="uk-UA" sz="1200" i="1" dirty="0"/>
                <a:t>(1%)</a:t>
              </a:r>
            </a:p>
            <a:p>
              <a:pPr eaLnBrk="1" hangingPunct="1"/>
              <a:endParaRPr lang="ru-RU" sz="12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875" y="5786438"/>
            <a:ext cx="35718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Первинне споживання  ТЕР</a:t>
            </a:r>
            <a:r>
              <a:rPr lang="uk-UA" sz="1600" dirty="0"/>
              <a:t>– </a:t>
            </a:r>
            <a:r>
              <a:rPr lang="ru-RU" sz="1600" b="1" dirty="0"/>
              <a:t>40 млн. МВт*год - 1,5 млрд.євро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2063" y="2857500"/>
            <a:ext cx="2143125" cy="1588"/>
          </a:xfrm>
          <a:prstGeom prst="line">
            <a:avLst/>
          </a:prstGeom>
          <a:ln w="28575">
            <a:solidFill>
              <a:srgbClr val="3052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358732" y="3713956"/>
            <a:ext cx="1714500" cy="1587"/>
          </a:xfrm>
          <a:prstGeom prst="line">
            <a:avLst/>
          </a:prstGeom>
          <a:ln w="28575">
            <a:solidFill>
              <a:srgbClr val="305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215188" y="3429000"/>
            <a:ext cx="357187" cy="1588"/>
          </a:xfrm>
          <a:prstGeom prst="straightConnector1">
            <a:avLst/>
          </a:prstGeom>
          <a:ln w="28575">
            <a:solidFill>
              <a:srgbClr val="3052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215188" y="4572000"/>
            <a:ext cx="357187" cy="1588"/>
          </a:xfrm>
          <a:prstGeom prst="straightConnector1">
            <a:avLst/>
          </a:prstGeom>
          <a:ln w="28575">
            <a:solidFill>
              <a:srgbClr val="3052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flipV="1">
            <a:off x="7143750" y="2214563"/>
            <a:ext cx="395288" cy="612775"/>
          </a:xfrm>
          <a:prstGeom prst="bentConnector3">
            <a:avLst>
              <a:gd name="adj1" fmla="val 50000"/>
            </a:avLst>
          </a:prstGeom>
          <a:ln w="28575">
            <a:solidFill>
              <a:srgbClr val="3052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23"/>
          <p:cNvSpPr txBox="1">
            <a:spLocks noChangeArrowheads="1"/>
          </p:cNvSpPr>
          <p:nvPr/>
        </p:nvSpPr>
        <p:spPr bwMode="auto">
          <a:xfrm>
            <a:off x="5072063" y="228600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b="1" dirty="0">
                <a:solidFill>
                  <a:srgbClr val="FF0000"/>
                </a:solidFill>
              </a:rPr>
              <a:t>35%</a:t>
            </a:r>
          </a:p>
        </p:txBody>
      </p:sp>
      <p:sp>
        <p:nvSpPr>
          <p:cNvPr id="38923" name="TextBox 25"/>
          <p:cNvSpPr txBox="1">
            <a:spLocks noChangeArrowheads="1"/>
          </p:cNvSpPr>
          <p:nvPr/>
        </p:nvSpPr>
        <p:spPr bwMode="auto">
          <a:xfrm>
            <a:off x="5929313" y="4500563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38924" name="TextBox 26"/>
          <p:cNvSpPr txBox="1">
            <a:spLocks noChangeArrowheads="1"/>
          </p:cNvSpPr>
          <p:nvPr/>
        </p:nvSpPr>
        <p:spPr bwMode="auto">
          <a:xfrm>
            <a:off x="5857875" y="357187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b="1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38925" name="Text Box 21"/>
          <p:cNvSpPr txBox="1">
            <a:spLocks noChangeArrowheads="1"/>
          </p:cNvSpPr>
          <p:nvPr/>
        </p:nvSpPr>
        <p:spPr bwMode="auto">
          <a:xfrm>
            <a:off x="6572250" y="5357813"/>
            <a:ext cx="2286000" cy="449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uk-UA" sz="1200" b="1" i="1" dirty="0"/>
              <a:t>Промисловість - 57% , КП+інші - 3%</a:t>
            </a:r>
          </a:p>
        </p:txBody>
      </p:sp>
      <p:sp>
        <p:nvSpPr>
          <p:cNvPr id="38926" name="TextBox 28"/>
          <p:cNvSpPr txBox="1">
            <a:spLocks noChangeArrowheads="1"/>
          </p:cNvSpPr>
          <p:nvPr/>
        </p:nvSpPr>
        <p:spPr bwMode="auto">
          <a:xfrm>
            <a:off x="3635375" y="5876925"/>
            <a:ext cx="1644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</a:rPr>
              <a:t>Втрати -  12 %</a:t>
            </a:r>
          </a:p>
          <a:p>
            <a:pPr algn="ctr" eaLnBrk="1" hangingPunct="1"/>
            <a:r>
              <a:rPr lang="ru-RU" sz="1400" b="1" dirty="0">
                <a:solidFill>
                  <a:srgbClr val="C00000"/>
                </a:solidFill>
              </a:rPr>
              <a:t>108 млн.євро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4163" y="5805488"/>
            <a:ext cx="35718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Кінцеве споживання ТЕР </a:t>
            </a:r>
            <a:r>
              <a:rPr lang="uk-UA" sz="1600" dirty="0"/>
              <a:t>– </a:t>
            </a:r>
            <a:r>
              <a:rPr lang="ru-RU" sz="1600" b="1" dirty="0"/>
              <a:t>35,2 млн. МВт*год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285875" y="-285750"/>
            <a:ext cx="7086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ru-RU" sz="4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Будівлі та енергетична  політика 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1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78DBB-1B54-443C-A81A-DB4AB4B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08968"/>
            <a:ext cx="5256584" cy="5600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МІСЦЕВІ ФАКТОРИ, ЯКІ ВПЛИВАЮТЬ НА РІШЕННЯ ІНВЕСТОРІВ</a:t>
            </a:r>
            <a:endParaRPr lang="ru-RU" sz="2000" b="1" dirty="0">
              <a:solidFill>
                <a:srgbClr val="002060"/>
              </a:solidFill>
              <a:latin typeface="Arsenal-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EA9BF-6821-4BC8-B85C-72303F25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5" y="1556792"/>
            <a:ext cx="7839526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2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F731-A5A2-5448-BE88-47D80DF3EE25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6884" y="247650"/>
            <a:ext cx="7886700" cy="995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+mn-lt"/>
                <a:ea typeface="Garamond" charset="0"/>
                <a:cs typeface="Garamond" charset="0"/>
              </a:rPr>
              <a:t>Адаптація на рівні міст</a:t>
            </a:r>
            <a:endParaRPr lang="en-US" sz="3200" b="1" dirty="0">
              <a:solidFill>
                <a:srgbClr val="002060"/>
              </a:solidFill>
              <a:latin typeface="+mn-lt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0100" y="1817756"/>
            <a:ext cx="7886700" cy="4884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</a:rPr>
              <a:t>Муніципальний вимір адаптації є надзвичайно важливим, оскільки </a:t>
            </a:r>
            <a:r>
              <a:rPr lang="uk-UA" sz="2400" b="1" dirty="0">
                <a:solidFill>
                  <a:srgbClr val="002060"/>
                </a:solidFill>
              </a:rPr>
              <a:t>69,3%</a:t>
            </a:r>
            <a:r>
              <a:rPr lang="uk-UA" sz="2400" dirty="0">
                <a:solidFill>
                  <a:srgbClr val="002060"/>
                </a:solidFill>
              </a:rPr>
              <a:t> населення України мешкає в містах.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</a:rPr>
              <a:t>Заходи з адаптації на муніципальному рівні дозволять знизити вразливість та підвищити стійкість до негативних наслідків зміни клімату.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</a:rPr>
              <a:t>Це відбуватиметься шляхом оцінки наслідків зміни клімату і вразливості міського населення, міської інфраструктури і розташованих у містах екосистем, а також планування і реалізації відповідних заходів з адаптації. 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8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F731-A5A2-5448-BE88-47D80DF3EE25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4852" y="259681"/>
            <a:ext cx="7886700" cy="995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+mn-lt"/>
                <a:ea typeface="Garamond" charset="0"/>
                <a:cs typeface="Garamond" charset="0"/>
              </a:rPr>
              <a:t> Адаптація на рівні міст - підхід</a:t>
            </a:r>
            <a:endParaRPr lang="en-US" sz="2800" b="1" dirty="0">
              <a:solidFill>
                <a:srgbClr val="002060"/>
              </a:solidFill>
              <a:latin typeface="+mn-lt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7300" y="1363328"/>
            <a:ext cx="7886700" cy="4884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</a:rPr>
              <a:t>Не існує універсальних, єдиних для всіх рішень з адаптації, однак є визнані підходи:</a:t>
            </a:r>
          </a:p>
          <a:p>
            <a:pPr marL="514350" indent="-514350" algn="just"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Оцінка впливу зміни клімату;</a:t>
            </a:r>
          </a:p>
          <a:p>
            <a:pPr marL="514350" indent="-514350" algn="just"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Оцінка ризиків і вразливості, пов'язаних зі зміною клімату;</a:t>
            </a:r>
          </a:p>
          <a:p>
            <a:pPr marL="514350" indent="-514350" algn="just"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Планування заходів з адаптації;</a:t>
            </a:r>
          </a:p>
          <a:p>
            <a:pPr marL="514350" indent="-514350" algn="just"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Оцінка та відбір заходів з адаптації;</a:t>
            </a:r>
          </a:p>
          <a:p>
            <a:pPr marL="514350" indent="-514350" algn="just"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Імплементація заходів з адаптації;</a:t>
            </a:r>
          </a:p>
          <a:p>
            <a:pPr marL="514350" indent="-514350" algn="just"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Моніторинг</a:t>
            </a:r>
          </a:p>
          <a:p>
            <a:pPr marL="0" indent="0" algn="just">
              <a:buNone/>
            </a:pP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78DBB-1B54-443C-A81A-DB4AB4B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08968"/>
            <a:ext cx="5256584" cy="5600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Угода мер</a:t>
            </a:r>
            <a:r>
              <a:rPr lang="uk-UA" sz="2400" b="1" dirty="0" err="1">
                <a:solidFill>
                  <a:srgbClr val="002060"/>
                </a:solidFill>
              </a:rPr>
              <a:t>ів</a:t>
            </a:r>
            <a:r>
              <a:rPr lang="uk-UA" sz="2400" b="1" dirty="0">
                <a:solidFill>
                  <a:srgbClr val="002060"/>
                </a:solidFill>
              </a:rPr>
              <a:t> та національний </a:t>
            </a:r>
            <a:br>
              <a:rPr lang="uk-UA" sz="2400" b="1" dirty="0">
                <a:solidFill>
                  <a:srgbClr val="002060"/>
                </a:solidFill>
              </a:rPr>
            </a:br>
            <a:r>
              <a:rPr lang="uk-UA" sz="2400" b="1" dirty="0">
                <a:solidFill>
                  <a:srgbClr val="002060"/>
                </a:solidFill>
              </a:rPr>
              <a:t>та регіональний рівень</a:t>
            </a:r>
            <a:endParaRPr lang="ru-RU" sz="2400" b="1" dirty="0">
              <a:solidFill>
                <a:srgbClr val="002060"/>
              </a:solidFill>
              <a:latin typeface="Arsenal-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267A39-E3AF-4E3F-881D-D287DC1DD3AE}"/>
              </a:ext>
            </a:extLst>
          </p:cNvPr>
          <p:cNvSpPr/>
          <p:nvPr/>
        </p:nvSpPr>
        <p:spPr>
          <a:xfrm>
            <a:off x="899592" y="133390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Крок 1 (2019) Оцінка ризиків і вразливості, пов'язаних зі зміною клімату</a:t>
            </a:r>
          </a:p>
          <a:p>
            <a:pPr algn="ctr"/>
            <a:endParaRPr lang="uk-UA" b="1" dirty="0">
              <a:solidFill>
                <a:srgbClr val="002060"/>
              </a:solidFill>
            </a:endParaRPr>
          </a:p>
          <a:p>
            <a:pPr algn="ctr"/>
            <a:endParaRPr lang="uk-UA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Розроблено анкету/опитувальник, який на затвердженні </a:t>
            </a:r>
            <a:r>
              <a:rPr lang="uk-UA" dirty="0" err="1">
                <a:solidFill>
                  <a:srgbClr val="002060"/>
                </a:solidFill>
              </a:rPr>
              <a:t>Мінекології</a:t>
            </a:r>
            <a:endParaRPr lang="uk-UA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Заплановано протягом червня – серпня 2019 7 регіональних візитів та 4 протягом вересня- жовтня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A815777-3D0C-42C1-A49D-FC5B30BE3ED2}"/>
              </a:ext>
            </a:extLst>
          </p:cNvPr>
          <p:cNvSpPr/>
          <p:nvPr/>
        </p:nvSpPr>
        <p:spPr>
          <a:xfrm>
            <a:off x="431540" y="1698178"/>
            <a:ext cx="8460940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6005326-AC31-4B76-93ED-9977291052B1}"/>
              </a:ext>
            </a:extLst>
          </p:cNvPr>
          <p:cNvSpPr/>
          <p:nvPr/>
        </p:nvSpPr>
        <p:spPr>
          <a:xfrm>
            <a:off x="4307759" y="366534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6C324-6562-4B1C-9C5E-B5CABEC1D14A}"/>
              </a:ext>
            </a:extLst>
          </p:cNvPr>
          <p:cNvSpPr txBox="1"/>
          <p:nvPr/>
        </p:nvSpPr>
        <p:spPr>
          <a:xfrm>
            <a:off x="1056548" y="4196230"/>
            <a:ext cx="812100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dirty="0">
                <a:solidFill>
                  <a:srgbClr val="002060"/>
                </a:solidFill>
              </a:rPr>
              <a:t>Аналітична інформація для включення до:</a:t>
            </a:r>
          </a:p>
          <a:p>
            <a:endParaRPr lang="uk-UA" sz="22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u="sng" dirty="0">
                <a:solidFill>
                  <a:srgbClr val="002060"/>
                </a:solidFill>
              </a:rPr>
              <a:t>Регіональний рівень: </a:t>
            </a:r>
            <a:r>
              <a:rPr lang="uk-UA" sz="2200" dirty="0">
                <a:solidFill>
                  <a:srgbClr val="002060"/>
                </a:solidFill>
              </a:rPr>
              <a:t>стратегія регіонального розвитку</a:t>
            </a:r>
          </a:p>
          <a:p>
            <a:endParaRPr lang="uk-UA" sz="22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</a:rPr>
              <a:t>Національний рівень: </a:t>
            </a:r>
            <a:r>
              <a:rPr lang="uk-UA" sz="2200" dirty="0">
                <a:solidFill>
                  <a:srgbClr val="002060"/>
                </a:solidFill>
              </a:rPr>
              <a:t>НВВ та Національна стратегія з адаптації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6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78DBB-1B54-443C-A81A-DB4AB4B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08968"/>
            <a:ext cx="5256584" cy="5600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Угода мер</a:t>
            </a:r>
            <a:r>
              <a:rPr lang="uk-UA" sz="2400" b="1" dirty="0" err="1">
                <a:solidFill>
                  <a:srgbClr val="002060"/>
                </a:solidFill>
              </a:rPr>
              <a:t>ів</a:t>
            </a:r>
            <a:r>
              <a:rPr lang="uk-UA" sz="2400" b="1" dirty="0">
                <a:solidFill>
                  <a:srgbClr val="002060"/>
                </a:solidFill>
              </a:rPr>
              <a:t> та національний </a:t>
            </a:r>
            <a:br>
              <a:rPr lang="uk-UA" sz="2400" b="1" dirty="0">
                <a:solidFill>
                  <a:srgbClr val="002060"/>
                </a:solidFill>
              </a:rPr>
            </a:br>
            <a:r>
              <a:rPr lang="uk-UA" sz="2400" b="1" dirty="0">
                <a:solidFill>
                  <a:srgbClr val="002060"/>
                </a:solidFill>
              </a:rPr>
              <a:t>та регіональний рівень</a:t>
            </a:r>
            <a:endParaRPr lang="ru-RU" sz="2400" b="1" dirty="0">
              <a:solidFill>
                <a:srgbClr val="002060"/>
              </a:solidFill>
              <a:latin typeface="Arsenal-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267A39-E3AF-4E3F-881D-D287DC1DD3AE}"/>
              </a:ext>
            </a:extLst>
          </p:cNvPr>
          <p:cNvSpPr/>
          <p:nvPr/>
        </p:nvSpPr>
        <p:spPr>
          <a:xfrm>
            <a:off x="800454" y="148478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Крок 2 (2020)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uk-UA" sz="2000" b="1" dirty="0">
                <a:solidFill>
                  <a:srgbClr val="002060"/>
                </a:solidFill>
              </a:rPr>
              <a:t>розробка типових заходів з адаптації по секторам, 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best practice</a:t>
            </a:r>
            <a:endParaRPr lang="uk-UA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D554F1-30BE-4E64-BD1F-DA893182583E}"/>
              </a:ext>
            </a:extLst>
          </p:cNvPr>
          <p:cNvSpPr/>
          <p:nvPr/>
        </p:nvSpPr>
        <p:spPr>
          <a:xfrm>
            <a:off x="2304256" y="21741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</a:rPr>
              <a:t>Планування заходів з адаптації</a:t>
            </a:r>
          </a:p>
          <a:p>
            <a:pPr algn="ctr"/>
            <a:endParaRPr lang="uk-UA" sz="20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</a:rPr>
              <a:t>Оцінка та відбір заходів з адаптації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753090-3EF8-494D-8782-66B4E57F4251}"/>
              </a:ext>
            </a:extLst>
          </p:cNvPr>
          <p:cNvSpPr/>
          <p:nvPr/>
        </p:nvSpPr>
        <p:spPr>
          <a:xfrm>
            <a:off x="1207894" y="3668142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Global Climate City Challenge: one </a:t>
            </a:r>
            <a:r>
              <a:rPr lang="en-US" sz="2000" dirty="0" err="1">
                <a:solidFill>
                  <a:srgbClr val="002060"/>
                </a:solidFill>
              </a:rPr>
              <a:t>Ukranian</a:t>
            </a:r>
            <a:r>
              <a:rPr lang="en-US" sz="2000" dirty="0">
                <a:solidFill>
                  <a:srgbClr val="002060"/>
                </a:solidFill>
              </a:rPr>
              <a:t> city in short list!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ru-RU" sz="2000" dirty="0" err="1">
                <a:solidFill>
                  <a:srgbClr val="002060"/>
                </a:solidFill>
              </a:rPr>
              <a:t>Європейський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Інвестиційний</a:t>
            </a:r>
            <a:r>
              <a:rPr lang="ru-RU" sz="2000" dirty="0">
                <a:solidFill>
                  <a:srgbClr val="002060"/>
                </a:solidFill>
              </a:rPr>
              <a:t> Банк </a:t>
            </a:r>
            <a:r>
              <a:rPr lang="ru-RU" sz="2000" dirty="0" err="1">
                <a:solidFill>
                  <a:srgbClr val="002060"/>
                </a:solidFill>
              </a:rPr>
              <a:t>оголосив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результати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попереднього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відбору</a:t>
            </a:r>
            <a:r>
              <a:rPr lang="ru-RU" sz="2000" dirty="0">
                <a:solidFill>
                  <a:srgbClr val="002060"/>
                </a:solidFill>
              </a:rPr>
              <a:t> 20 </a:t>
            </a:r>
            <a:r>
              <a:rPr lang="ru-RU" sz="2000" dirty="0" err="1">
                <a:solidFill>
                  <a:srgbClr val="002060"/>
                </a:solidFill>
              </a:rPr>
              <a:t>міст-Підписантів</a:t>
            </a:r>
            <a:r>
              <a:rPr lang="ru-RU" sz="2000" dirty="0">
                <a:solidFill>
                  <a:srgbClr val="002060"/>
                </a:solidFill>
              </a:rPr>
              <a:t> Угоди </a:t>
            </a:r>
            <a:r>
              <a:rPr lang="ru-RU" sz="2000" dirty="0" err="1">
                <a:solidFill>
                  <a:srgbClr val="002060"/>
                </a:solidFill>
              </a:rPr>
              <a:t>мерів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всього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світу</a:t>
            </a:r>
            <a:r>
              <a:rPr lang="ru-RU" sz="2000" dirty="0">
                <a:solidFill>
                  <a:srgbClr val="002060"/>
                </a:solidFill>
              </a:rPr>
              <a:t>. Так, </a:t>
            </a:r>
            <a:r>
              <a:rPr lang="ru-RU" sz="2000" dirty="0" err="1">
                <a:solidFill>
                  <a:srgbClr val="002060"/>
                </a:solidFill>
              </a:rPr>
              <a:t>було</a:t>
            </a:r>
            <a:r>
              <a:rPr lang="ru-RU" sz="2000" dirty="0">
                <a:solidFill>
                  <a:srgbClr val="002060"/>
                </a:solidFill>
              </a:rPr>
              <a:t> подано 145 </a:t>
            </a:r>
            <a:r>
              <a:rPr lang="ru-RU" sz="2000" dirty="0" err="1">
                <a:solidFill>
                  <a:srgbClr val="002060"/>
                </a:solidFill>
              </a:rPr>
              <a:t>проектних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пропозицій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які</a:t>
            </a:r>
            <a:r>
              <a:rPr lang="ru-RU" sz="2000" dirty="0">
                <a:solidFill>
                  <a:srgbClr val="002060"/>
                </a:solidFill>
              </a:rPr>
              <a:t> включали заходи з </a:t>
            </a:r>
            <a:r>
              <a:rPr lang="ru-RU" sz="2000" dirty="0" err="1">
                <a:solidFill>
                  <a:srgbClr val="002060"/>
                </a:solidFill>
              </a:rPr>
              <a:t>помягшення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адаптації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місто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Кам'янське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наразі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серед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потенційних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переможців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uk-UA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Kamyanske</a:t>
            </a:r>
            <a:r>
              <a:rPr lang="en-US" sz="2400" b="1" dirty="0">
                <a:solidFill>
                  <a:srgbClr val="C00000"/>
                </a:solidFill>
              </a:rPr>
              <a:t> in New York in September?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DD1166-1CF8-45A4-9E12-741CDC6324E9}"/>
              </a:ext>
            </a:extLst>
          </p:cNvPr>
          <p:cNvSpPr/>
          <p:nvPr/>
        </p:nvSpPr>
        <p:spPr>
          <a:xfrm>
            <a:off x="1547664" y="1340768"/>
            <a:ext cx="6972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Ден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Кінкед</a:t>
            </a:r>
            <a:r>
              <a:rPr lang="ru-RU" b="1" dirty="0">
                <a:solidFill>
                  <a:srgbClr val="002060"/>
                </a:solidFill>
              </a:rPr>
              <a:t>, Детройт: «</a:t>
            </a:r>
            <a:r>
              <a:rPr lang="ru-RU" b="1" dirty="0" err="1">
                <a:solidFill>
                  <a:srgbClr val="002060"/>
                </a:solidFill>
              </a:rPr>
              <a:t>Місто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бути готовим </a:t>
            </a:r>
            <a:r>
              <a:rPr lang="ru-RU" b="1" dirty="0" err="1">
                <a:solidFill>
                  <a:srgbClr val="002060"/>
                </a:solidFill>
              </a:rPr>
              <a:t>адаптуватися</a:t>
            </a:r>
            <a:r>
              <a:rPr lang="ru-RU" b="1" dirty="0">
                <a:solidFill>
                  <a:srgbClr val="002060"/>
                </a:solidFill>
              </a:rPr>
              <a:t> та, хай там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змінюватися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endParaRPr lang="ru-RU" b="1" i="0" dirty="0">
              <a:solidFill>
                <a:srgbClr val="002060"/>
              </a:solidFill>
              <a:effectLst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Готов</a:t>
            </a:r>
            <a:r>
              <a:rPr lang="uk-UA" b="1" dirty="0">
                <a:solidFill>
                  <a:srgbClr val="C00000"/>
                </a:solidFill>
              </a:rPr>
              <a:t>і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  <a:p>
            <a:pPr algn="ctr"/>
            <a:endParaRPr lang="ru-RU" b="1" i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67E284-18D2-4D18-97D8-85249B099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632427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179512" y="4055705"/>
            <a:ext cx="8784976" cy="19687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uk-UA" altLang="en-US" sz="4200" dirty="0">
                <a:solidFill>
                  <a:srgbClr val="002060"/>
                </a:solidFill>
                <a:latin typeface="Arial" charset="0"/>
                <a:cs typeface="Arial" charset="0"/>
              </a:rPr>
              <a:t>Дякую</a:t>
            </a:r>
            <a:r>
              <a:rPr lang="en-GB" altLang="en-US" sz="4200" dirty="0">
                <a:solidFill>
                  <a:srgbClr val="002060"/>
                </a:solidFill>
                <a:latin typeface="Arial" charset="0"/>
                <a:cs typeface="Arial" charset="0"/>
              </a:rPr>
              <a:t>!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sz="2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uk-UA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Оксана Кисіль</a:t>
            </a:r>
            <a:r>
              <a:rPr lang="en-GB" altLang="en-US" sz="3200" dirty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  <a:endParaRPr lang="uk-UA" altLang="en-US" sz="3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uk-UA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097 665 90 12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oksana.kysil@eumayors.eu </a:t>
            </a:r>
            <a:endParaRPr lang="en-GB" altLang="en-US" sz="3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en-GB" alt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www.eumayors.eu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www.soglasheniemerov.eu</a:t>
            </a:r>
            <a:endParaRPr lang="en-GB" altLang="en-US" sz="32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X:\Intranet\1 - ACTIONS\Covenant of Mayors\COMO 3\NewCoM\Communication\GraphicCharter\graphic_elements\flower\yellow_fl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440243" cy="25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loriane.Bernardot\Desktop\flag_yellow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7"/>
            <a:ext cx="445860" cy="2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06159" y="61576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support of the European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Union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christophe.frering\Documents\Dropbox (Energy Cities)\1-COMO East II\0-Implementation\3-Communication\COMO East 1\map on cover page of final re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670401" cy="31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8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8" descr="C:\Documents and Settings\EleneG\Desktop\20.jpg">
            <a:extLst>
              <a:ext uri="{FF2B5EF4-FFF2-40B4-BE49-F238E27FC236}">
                <a16:creationId xmlns:a16="http://schemas.microsoft.com/office/drawing/2014/main" id="{5843AB14-F2C9-4CCB-8047-DEBC8A38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10080" r="7698" b="11794"/>
          <a:stretch>
            <a:fillRect/>
          </a:stretch>
        </p:blipFill>
        <p:spPr bwMode="auto">
          <a:xfrm>
            <a:off x="283766" y="1585387"/>
            <a:ext cx="313531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4" name="Group 8">
            <a:extLst>
              <a:ext uri="{FF2B5EF4-FFF2-40B4-BE49-F238E27FC236}">
                <a16:creationId xmlns:a16="http://schemas.microsoft.com/office/drawing/2014/main" id="{6CBABDF3-7F69-4D7F-B482-3D3C28051EB7}"/>
              </a:ext>
            </a:extLst>
          </p:cNvPr>
          <p:cNvGrpSpPr>
            <a:grpSpLocks/>
          </p:cNvGrpSpPr>
          <p:nvPr/>
        </p:nvGrpSpPr>
        <p:grpSpPr bwMode="auto">
          <a:xfrm>
            <a:off x="4071939" y="1942305"/>
            <a:ext cx="4846638" cy="3840163"/>
            <a:chOff x="3714744" y="1928802"/>
            <a:chExt cx="5038167" cy="3566160"/>
          </a:xfrm>
        </p:grpSpPr>
        <p:pic>
          <p:nvPicPr>
            <p:cNvPr id="48138" name="Picture 4" descr="c44f778dffd6">
              <a:extLst>
                <a:ext uri="{FF2B5EF4-FFF2-40B4-BE49-F238E27FC236}">
                  <a16:creationId xmlns:a16="http://schemas.microsoft.com/office/drawing/2014/main" id="{F29445C2-17C1-4068-8174-2A2443F15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5"/>
            <a:stretch>
              <a:fillRect/>
            </a:stretch>
          </p:blipFill>
          <p:spPr bwMode="auto">
            <a:xfrm>
              <a:off x="3714744" y="1928802"/>
              <a:ext cx="5038167" cy="356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3" name="Picture 7" descr="http://www.edu.cap.ru/home/3710/20766.gif">
              <a:extLst>
                <a:ext uri="{FF2B5EF4-FFF2-40B4-BE49-F238E27FC236}">
                  <a16:creationId xmlns:a16="http://schemas.microsoft.com/office/drawing/2014/main" id="{5184662F-8E6A-49F3-9BE1-F49172BB1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t="16429"/>
            <a:stretch>
              <a:fillRect/>
            </a:stretch>
          </p:blipFill>
          <p:spPr bwMode="auto">
            <a:xfrm>
              <a:off x="5072066" y="2857496"/>
              <a:ext cx="1945098" cy="155448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0" name="Down Arrow 9">
            <a:extLst>
              <a:ext uri="{FF2B5EF4-FFF2-40B4-BE49-F238E27FC236}">
                <a16:creationId xmlns:a16="http://schemas.microsoft.com/office/drawing/2014/main" id="{022A8B0C-38D8-4C3A-8003-A06623EB269B}"/>
              </a:ext>
            </a:extLst>
          </p:cNvPr>
          <p:cNvSpPr/>
          <p:nvPr/>
        </p:nvSpPr>
        <p:spPr>
          <a:xfrm rot="16200000">
            <a:off x="3622226" y="3214687"/>
            <a:ext cx="285750" cy="4286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36" name="Picture 9" descr="http://www.zelenograd.ru/img/news/2008-12/2008-12-02_13_news.jpg">
            <a:extLst>
              <a:ext uri="{FF2B5EF4-FFF2-40B4-BE49-F238E27FC236}">
                <a16:creationId xmlns:a16="http://schemas.microsoft.com/office/drawing/2014/main" id="{A2CA0B04-A821-4922-9F27-F9152129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5" y="3933056"/>
            <a:ext cx="31432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73FD6867-56B4-49CA-8352-F661493F0495}"/>
              </a:ext>
            </a:extLst>
          </p:cNvPr>
          <p:cNvSpPr txBox="1">
            <a:spLocks/>
          </p:cNvSpPr>
          <p:nvPr/>
        </p:nvSpPr>
        <p:spPr>
          <a:xfrm>
            <a:off x="1716937" y="106703"/>
            <a:ext cx="5040560" cy="850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Конкурс дитячих малюнків</a:t>
            </a:r>
          </a:p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Питання:  який рік?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62" y="420583"/>
            <a:ext cx="7632848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003068"/>
                </a:solidFill>
                <a:latin typeface="+mn-lt"/>
              </a:rPr>
              <a:t>E</a:t>
            </a:r>
            <a:r>
              <a:rPr lang="uk-UA" sz="2800" b="1" dirty="0">
                <a:solidFill>
                  <a:srgbClr val="003068"/>
                </a:solidFill>
                <a:latin typeface="+mn-lt"/>
              </a:rPr>
              <a:t>волюція розвитку Угоди Мерів</a:t>
            </a:r>
            <a:endParaRPr lang="en-GB" sz="2800" b="1" dirty="0">
              <a:solidFill>
                <a:srgbClr val="003068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236" y="59916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n-GB" sz="20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775" y="59593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GB" sz="20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6338" y="59492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GB" sz="20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898" y="3799882"/>
            <a:ext cx="1989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97B42A"/>
                </a:solidFill>
                <a:cs typeface="Arial" panose="020B0604020202020204" pitchFamily="34" charset="0"/>
              </a:rPr>
              <a:t>Підготовка Плану дій для сталого енергорозвитку в країнах ЄС</a:t>
            </a:r>
            <a:endParaRPr lang="en-GB" sz="2000" dirty="0">
              <a:solidFill>
                <a:srgbClr val="97B42A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6691" y="2954210"/>
            <a:ext cx="2436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3068"/>
                </a:solidFill>
                <a:cs typeface="Arial" panose="020B0604020202020204" pitchFamily="34" charset="0"/>
              </a:rPr>
              <a:t>Започаткування  та розвиток Угоди Мерів</a:t>
            </a:r>
            <a:endParaRPr lang="en-GB" sz="2000" dirty="0">
              <a:solidFill>
                <a:srgbClr val="003068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1015" y="2614928"/>
            <a:ext cx="2227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3068"/>
                </a:solidFill>
                <a:cs typeface="Arial" panose="020B0604020202020204" pitchFamily="34" charset="0"/>
              </a:rPr>
              <a:t>Новий етап розвитку Угоди </a:t>
            </a:r>
            <a:r>
              <a:rPr lang="uk-UA" dirty="0">
                <a:solidFill>
                  <a:srgbClr val="003068"/>
                </a:solidFill>
                <a:cs typeface="Arial" panose="020B0604020202020204" pitchFamily="34" charset="0"/>
              </a:rPr>
              <a:t>Мерів</a:t>
            </a:r>
            <a:endParaRPr lang="en-GB" dirty="0">
              <a:solidFill>
                <a:srgbClr val="003068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7544" y="5949280"/>
            <a:ext cx="8208912" cy="0"/>
          </a:xfrm>
          <a:prstGeom prst="line">
            <a:avLst/>
          </a:prstGeom>
          <a:ln w="19050">
            <a:solidFill>
              <a:srgbClr val="97B42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2130257" y="1931005"/>
            <a:ext cx="1469864" cy="769441"/>
            <a:chOff x="2517972" y="2057784"/>
            <a:chExt cx="1469864" cy="769441"/>
          </a:xfrm>
        </p:grpSpPr>
        <p:sp>
          <p:nvSpPr>
            <p:cNvPr id="12" name="Rectangle à coins arrondis 11"/>
            <p:cNvSpPr/>
            <p:nvPr/>
          </p:nvSpPr>
          <p:spPr>
            <a:xfrm rot="20881824">
              <a:off x="2517972" y="2123397"/>
              <a:ext cx="1355777" cy="686714"/>
            </a:xfrm>
            <a:prstGeom prst="roundRect">
              <a:avLst/>
            </a:prstGeom>
            <a:solidFill>
              <a:srgbClr val="F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 rot="20881824">
              <a:off x="2547903" y="2057784"/>
              <a:ext cx="1439933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prstClr val="white"/>
                  </a:solidFill>
                </a:rPr>
                <a:t>-20% CO</a:t>
              </a:r>
              <a:r>
                <a:rPr lang="fr-FR" sz="2400" b="1" baseline="-25000" dirty="0">
                  <a:solidFill>
                    <a:prstClr val="white"/>
                  </a:solidFill>
                </a:rPr>
                <a:t>2 </a:t>
              </a:r>
              <a:endParaRPr lang="fr-FR" sz="2000" b="1" baseline="-25000" dirty="0">
                <a:solidFill>
                  <a:prstClr val="white"/>
                </a:solidFill>
              </a:endParaRPr>
            </a:p>
            <a:p>
              <a:r>
                <a:rPr lang="fr-FR" sz="2000" dirty="0">
                  <a:solidFill>
                    <a:prstClr val="white"/>
                  </a:solidFill>
                </a:rPr>
                <a:t>by 2020</a:t>
              </a:r>
              <a:endParaRPr lang="en-GB" sz="2000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958959" y="1704535"/>
            <a:ext cx="2153451" cy="784901"/>
            <a:chOff x="6414504" y="1571701"/>
            <a:chExt cx="2153451" cy="784901"/>
          </a:xfrm>
        </p:grpSpPr>
        <p:grpSp>
          <p:nvGrpSpPr>
            <p:cNvPr id="29" name="Groupe 28"/>
            <p:cNvGrpSpPr/>
            <p:nvPr/>
          </p:nvGrpSpPr>
          <p:grpSpPr>
            <a:xfrm>
              <a:off x="6414504" y="1571701"/>
              <a:ext cx="1469864" cy="769441"/>
              <a:chOff x="2517972" y="2057784"/>
              <a:chExt cx="1469864" cy="769441"/>
            </a:xfrm>
          </p:grpSpPr>
          <p:sp>
            <p:nvSpPr>
              <p:cNvPr id="30" name="Rectangle à coins arrondis 29"/>
              <p:cNvSpPr/>
              <p:nvPr/>
            </p:nvSpPr>
            <p:spPr>
              <a:xfrm rot="20881824">
                <a:off x="2517972" y="2123397"/>
                <a:ext cx="1355777" cy="686714"/>
              </a:xfrm>
              <a:prstGeom prst="roundRect">
                <a:avLst/>
              </a:prstGeom>
              <a:solidFill>
                <a:srgbClr val="FFD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 rot="20881824">
                <a:off x="2547903" y="2057784"/>
                <a:ext cx="1439933" cy="7694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prstClr val="white"/>
                    </a:solidFill>
                  </a:rPr>
                  <a:t>-40% CO</a:t>
                </a:r>
                <a:r>
                  <a:rPr lang="fr-FR" sz="2400" b="1" baseline="-25000" dirty="0">
                    <a:solidFill>
                      <a:prstClr val="white"/>
                    </a:solidFill>
                  </a:rPr>
                  <a:t>2 </a:t>
                </a:r>
                <a:endParaRPr lang="fr-FR" sz="2000" b="1" baseline="-25000" dirty="0">
                  <a:solidFill>
                    <a:prstClr val="white"/>
                  </a:solidFill>
                </a:endParaRPr>
              </a:p>
              <a:p>
                <a:r>
                  <a:rPr lang="fr-FR" sz="2000" dirty="0">
                    <a:solidFill>
                      <a:prstClr val="white"/>
                    </a:solidFill>
                  </a:rPr>
                  <a:t>by 2030</a:t>
                </a:r>
                <a:endParaRPr lang="en-GB" sz="2000" i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7519234" y="1894937"/>
              <a:ext cx="1048721" cy="461665"/>
              <a:chOff x="7055996" y="2215213"/>
              <a:chExt cx="1048721" cy="461665"/>
            </a:xfrm>
          </p:grpSpPr>
          <p:sp>
            <p:nvSpPr>
              <p:cNvPr id="33" name="Rectangle à coins arrondis 32"/>
              <p:cNvSpPr/>
              <p:nvPr/>
            </p:nvSpPr>
            <p:spPr>
              <a:xfrm rot="20881824">
                <a:off x="7055996" y="2239151"/>
                <a:ext cx="1013206" cy="427213"/>
              </a:xfrm>
              <a:prstGeom prst="roundRect">
                <a:avLst/>
              </a:prstGeom>
              <a:solidFill>
                <a:srgbClr val="97B4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20881824">
                <a:off x="7057905" y="2215213"/>
                <a:ext cx="1046812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prstClr val="white"/>
                    </a:solidFill>
                  </a:rPr>
                  <a:t>Adapt</a:t>
                </a:r>
                <a:endParaRPr lang="en-GB" sz="2000" i="1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7" name="Picture 2" descr="X:\Intranet\1 - ACTIONS\Covenant of Mayors\COMO 3\Communication\GraphicCharter\graphic_elements\flower\dark_blue_flow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2"/>
          <a:stretch/>
        </p:blipFill>
        <p:spPr bwMode="auto">
          <a:xfrm>
            <a:off x="316203" y="5137384"/>
            <a:ext cx="917283" cy="7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4395480" y="4725272"/>
            <a:ext cx="2583441" cy="1152000"/>
            <a:chOff x="3717802" y="4706782"/>
            <a:chExt cx="2583441" cy="1152000"/>
          </a:xfrm>
        </p:grpSpPr>
        <p:pic>
          <p:nvPicPr>
            <p:cNvPr id="1026" name="Picture 2" descr="X:\Intranet\1 - ACTIONS\Covenant of Mayors\COMO 3\Communication\GraphicCharter\graphic_elements\flower\turquoise_flower - Copi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802" y="4707837"/>
              <a:ext cx="465377" cy="472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X:\Intranet\1 - ACTIONS\Covenant of Mayors\COMO 3\Communication\GraphicCharter\graphic_elements\flower\dark_blue_flow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22"/>
            <a:stretch/>
          </p:blipFill>
          <p:spPr bwMode="auto">
            <a:xfrm>
              <a:off x="4933126" y="4706782"/>
              <a:ext cx="1368117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1987768" y="4056153"/>
            <a:ext cx="1368117" cy="1863070"/>
            <a:chOff x="3189800" y="4379234"/>
            <a:chExt cx="1368117" cy="1863070"/>
          </a:xfrm>
        </p:grpSpPr>
        <p:pic>
          <p:nvPicPr>
            <p:cNvPr id="10" name="Picture 3" descr="X:\Intranet\1 - ACTIONS\Covenant of Mayors\COMO 3\Communication\GraphicCharter\graphic_elements\flower\dark_blue_flower - Copie - Copi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617" y="4379234"/>
              <a:ext cx="527241" cy="74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X:\Intranet\1 - ACTIONS\Covenant of Mayors\COMO 3\Communication\GraphicCharter\graphic_elements\flower\dark_blue_flow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22"/>
            <a:stretch/>
          </p:blipFill>
          <p:spPr bwMode="auto">
            <a:xfrm>
              <a:off x="3189800" y="5090304"/>
              <a:ext cx="1368117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7573789" y="3474838"/>
            <a:ext cx="1441202" cy="2453468"/>
            <a:chOff x="6342106" y="3423749"/>
            <a:chExt cx="1441202" cy="2453468"/>
          </a:xfrm>
        </p:grpSpPr>
        <p:grpSp>
          <p:nvGrpSpPr>
            <p:cNvPr id="19" name="Groupe 18"/>
            <p:cNvGrpSpPr/>
            <p:nvPr/>
          </p:nvGrpSpPr>
          <p:grpSpPr>
            <a:xfrm>
              <a:off x="6342106" y="3423749"/>
              <a:ext cx="1441202" cy="2453468"/>
              <a:chOff x="6342106" y="3423749"/>
              <a:chExt cx="1441202" cy="2453468"/>
            </a:xfrm>
          </p:grpSpPr>
          <p:pic>
            <p:nvPicPr>
              <p:cNvPr id="3" name="Picture 2" descr="X:\Intranet\1 - ACTIONS\Covenant of Mayors\COMO 3\Communication\GraphicCharter\graphic_elements\flower\dark_blue_flowe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106" y="3423749"/>
                <a:ext cx="1412517" cy="2453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X:\Intranet\1 - ACTIONS\Covenant of Mayors\COMO 3\Communication\GraphicCharter\graphic_elements\flower\turquoise_flower - Copi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2571" y="3918784"/>
                <a:ext cx="770737" cy="782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9" name="Picture 5" descr="X:\Intranet\1 - ACTIONS\Covenant of Mayors\COMO 3\Communication\GraphicCharter\graphic_elements\big_petal\big_petal_yello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005064"/>
              <a:ext cx="177129" cy="158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5250590" y="3366054"/>
            <a:ext cx="21635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97B42A"/>
                </a:solidFill>
                <a:cs typeface="Arial" panose="020B0604020202020204" pitchFamily="34" charset="0"/>
              </a:rPr>
              <a:t>Адаптація Угоди Мерів</a:t>
            </a:r>
            <a:endParaRPr lang="en-GB" sz="2200" dirty="0">
              <a:solidFill>
                <a:srgbClr val="97B42A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5710196" y="59916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658474" y="2746304"/>
            <a:ext cx="1013206" cy="461665"/>
            <a:chOff x="5131756" y="2870615"/>
            <a:chExt cx="1013206" cy="461665"/>
          </a:xfrm>
        </p:grpSpPr>
        <p:sp>
          <p:nvSpPr>
            <p:cNvPr id="39" name="Rectangle à coins arrondis 38"/>
            <p:cNvSpPr/>
            <p:nvPr/>
          </p:nvSpPr>
          <p:spPr>
            <a:xfrm rot="20881824">
              <a:off x="5131756" y="2901365"/>
              <a:ext cx="1013206" cy="427213"/>
            </a:xfrm>
            <a:prstGeom prst="roundRect">
              <a:avLst/>
            </a:prstGeom>
            <a:solidFill>
              <a:srgbClr val="97B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 rot="20881824">
              <a:off x="5147799" y="2870615"/>
              <a:ext cx="981121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prstClr val="white"/>
                  </a:solidFill>
                </a:rPr>
                <a:t>Adapt</a:t>
              </a:r>
              <a:endParaRPr lang="en-GB" sz="2000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42" name="Picture 2" descr="X:\Intranet\1 - ACTIONS\Covenant of Mayors\COMO 3\Communication\GraphicCharter\graphic_elements\flower\dark_blue_flow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2"/>
          <a:stretch/>
        </p:blipFill>
        <p:spPr bwMode="auto">
          <a:xfrm>
            <a:off x="3936839" y="5156932"/>
            <a:ext cx="917283" cy="7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6"/>
          <p:cNvSpPr txBox="1"/>
          <p:nvPr/>
        </p:nvSpPr>
        <p:spPr>
          <a:xfrm>
            <a:off x="3779912" y="599167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GB" sz="2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" descr="X:\Intranet\1 - ACTIONS\Covenant of Mayors\COMO 3\Communication\GraphicCharter\graphic_elements\flower\turquoise_flower - Copi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92" y="4165777"/>
            <a:ext cx="574368" cy="5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X:\Intranet\1 - ACTIONS\Covenant of Mayors\COMO 3\Communication\GraphicCharter\graphic_elements\flower\dark_blue_flower - Copie - Copi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5" y="4664764"/>
            <a:ext cx="377161" cy="5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575124" y="3904960"/>
            <a:ext cx="168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003068"/>
                </a:solidFill>
                <a:cs typeface="Arial" panose="020B0604020202020204" pitchFamily="34" charset="0"/>
              </a:rPr>
              <a:t>Угода Мерів – Схід</a:t>
            </a:r>
            <a:endParaRPr lang="en-US" sz="2000" b="1" dirty="0">
              <a:solidFill>
                <a:srgbClr val="009999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0449" y="122152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</a:rPr>
              <a:t>30% для країн Східного партнерства!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5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"/>
          <p:cNvGrpSpPr>
            <a:grpSpLocks/>
          </p:cNvGrpSpPr>
          <p:nvPr/>
        </p:nvGrpSpPr>
        <p:grpSpPr bwMode="auto">
          <a:xfrm>
            <a:off x="34925" y="5432425"/>
            <a:ext cx="9074150" cy="1001713"/>
            <a:chOff x="35496" y="5432826"/>
            <a:chExt cx="9073008" cy="1000765"/>
          </a:xfrm>
        </p:grpSpPr>
        <p:pic>
          <p:nvPicPr>
            <p:cNvPr id="3892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70" y="5432826"/>
              <a:ext cx="546074" cy="94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3" descr="C:\Users\Floriane.Bernardot\Desktop\flag_yellow_hig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083962"/>
              <a:ext cx="445860" cy="29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2"/>
            <p:cNvSpPr txBox="1"/>
            <p:nvPr/>
          </p:nvSpPr>
          <p:spPr>
            <a:xfrm>
              <a:off x="6084698" y="6200449"/>
              <a:ext cx="2519045" cy="22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Implemented by Energy Cities-led Consortium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2"/>
            <p:cNvSpPr txBox="1"/>
            <p:nvPr/>
          </p:nvSpPr>
          <p:spPr>
            <a:xfrm>
              <a:off x="611686" y="6202035"/>
              <a:ext cx="2060316" cy="231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Funded by the European</a:t>
              </a: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Union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92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118" y="5978531"/>
              <a:ext cx="517386" cy="40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Заголовок 6"/>
          <p:cNvSpPr txBox="1">
            <a:spLocks/>
          </p:cNvSpPr>
          <p:nvPr/>
        </p:nvSpPr>
        <p:spPr>
          <a:xfrm>
            <a:off x="1716937" y="106703"/>
            <a:ext cx="5040560" cy="850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Угода мерів: бачення, амбіції та дії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18793" y="1418191"/>
            <a:ext cx="2578100" cy="2010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</a:rPr>
              <a:t>Пом'якшення наслідків змін клімату</a:t>
            </a:r>
          </a:p>
          <a:p>
            <a:pPr algn="ctr">
              <a:defRPr/>
            </a:pPr>
            <a:r>
              <a:rPr lang="uk-UA" sz="1400" i="1" dirty="0">
                <a:solidFill>
                  <a:srgbClr val="002060"/>
                </a:solidFill>
              </a:rPr>
              <a:t>Дії та заходи, що вживаються для скорочення концентрації парникових газів, що викидаються в атмосферу</a:t>
            </a:r>
            <a:r>
              <a:rPr lang="uk-UA" sz="1400" b="1" i="1" dirty="0">
                <a:solidFill>
                  <a:srgbClr val="002060"/>
                </a:solidFill>
              </a:rPr>
              <a:t> </a:t>
            </a:r>
            <a:endParaRPr lang="uk-UA" sz="1400" i="1" dirty="0">
              <a:solidFill>
                <a:srgbClr val="002060"/>
              </a:solidFill>
            </a:endParaRP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247107" y="1379740"/>
            <a:ext cx="2677658" cy="20492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</a:rPr>
              <a:t>Безпечна, стала і доступна енергія</a:t>
            </a:r>
          </a:p>
          <a:p>
            <a:pPr algn="ctr">
              <a:defRPr/>
            </a:pPr>
            <a:r>
              <a:rPr lang="uk-UA" sz="1400" dirty="0">
                <a:solidFill>
                  <a:srgbClr val="002060"/>
                </a:solidFill>
              </a:rPr>
              <a:t>Підвищення енергоефективності та використання відновлюваної енергії</a:t>
            </a:r>
            <a:r>
              <a:rPr lang="uk-UA" sz="1400" b="1" dirty="0">
                <a:solidFill>
                  <a:srgbClr val="002060"/>
                </a:solidFill>
              </a:rPr>
              <a:t> </a:t>
            </a:r>
            <a:endParaRPr lang="uk-UA" sz="1400" dirty="0">
              <a:solidFill>
                <a:srgbClr val="002060"/>
              </a:solidFill>
            </a:endParaRP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3059832" y="1418191"/>
            <a:ext cx="3024336" cy="2010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</a:rPr>
              <a:t>Адаптація</a:t>
            </a:r>
          </a:p>
          <a:p>
            <a:pPr algn="ctr">
              <a:defRPr/>
            </a:pPr>
            <a:r>
              <a:rPr lang="uk-UA" sz="1400" dirty="0">
                <a:solidFill>
                  <a:srgbClr val="002060"/>
                </a:solidFill>
              </a:rPr>
              <a:t>Заходи, що вживаються з метою запобігання негативних впливів зміни клімату, запобігання або зведення до мінімуму шкоди, яку вони можуть завдати, і використання можливостей, які вони можуть створити</a:t>
            </a:r>
          </a:p>
        </p:txBody>
      </p:sp>
      <p:sp>
        <p:nvSpPr>
          <p:cNvPr id="20" name="Rechteck 2">
            <a:extLst>
              <a:ext uri="{FF2B5EF4-FFF2-40B4-BE49-F238E27FC236}">
                <a16:creationId xmlns:a16="http://schemas.microsoft.com/office/drawing/2014/main" id="{82CF5A08-1B32-4915-BED9-F21485C3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205" y="3160301"/>
            <a:ext cx="799288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endParaRPr lang="en-GB" altLang="fr-FR" sz="1800" b="1" i="1" dirty="0">
              <a:solidFill>
                <a:srgbClr val="003068"/>
              </a:solidFill>
              <a:latin typeface="+mn-lt"/>
              <a:cs typeface="Arial" charset="0"/>
            </a:endParaRPr>
          </a:p>
          <a:p>
            <a:pPr algn="just">
              <a:spcBef>
                <a:spcPts val="1200"/>
              </a:spcBef>
              <a:buBlip>
                <a:blip r:embed="rId5"/>
              </a:buBlip>
              <a:tabLst>
                <a:tab pos="534988" algn="l"/>
              </a:tabLst>
              <a:defRPr/>
            </a:pPr>
            <a:r>
              <a:rPr lang="en-GB" altLang="fr-FR" sz="180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lang="uk-UA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Зниження викидів </a:t>
            </a:r>
            <a:r>
              <a:rPr lang="en-GB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CO</a:t>
            </a:r>
            <a:r>
              <a:rPr lang="en-GB" altLang="fr-FR" sz="1800" baseline="-25000" dirty="0">
                <a:solidFill>
                  <a:srgbClr val="003068"/>
                </a:solidFill>
                <a:latin typeface="+mn-lt"/>
                <a:cs typeface="Arial" charset="0"/>
              </a:rPr>
              <a:t>2</a:t>
            </a:r>
            <a:r>
              <a:rPr lang="en-GB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 </a:t>
            </a:r>
            <a:r>
              <a:rPr lang="uk-UA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 не менше ніж  на </a:t>
            </a:r>
            <a:r>
              <a:rPr lang="uk-UA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3</a:t>
            </a:r>
            <a:r>
              <a:rPr lang="en-GB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0% </a:t>
            </a:r>
            <a:r>
              <a:rPr lang="uk-UA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до</a:t>
            </a:r>
            <a:r>
              <a:rPr lang="en-GB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 2030 </a:t>
            </a:r>
          </a:p>
          <a:p>
            <a:pPr algn="just">
              <a:spcBef>
                <a:spcPts val="1200"/>
              </a:spcBef>
              <a:buBlip>
                <a:blip r:embed="rId5"/>
              </a:buBlip>
              <a:tabLst>
                <a:tab pos="534988" algn="l"/>
              </a:tabLst>
              <a:defRPr/>
            </a:pPr>
            <a:r>
              <a:rPr lang="en-GB" altLang="fr-FR" sz="180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lang="en-GB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 </a:t>
            </a:r>
            <a:r>
              <a:rPr lang="uk-UA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Посилення спроможності  та створення сталих передумов  </a:t>
            </a:r>
            <a:r>
              <a:rPr lang="uk-UA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до факторів впливу клімату</a:t>
            </a:r>
            <a:endParaRPr lang="en-GB" altLang="fr-FR" sz="1800" dirty="0">
              <a:solidFill>
                <a:srgbClr val="003068"/>
              </a:solidFill>
              <a:latin typeface="+mn-lt"/>
              <a:cs typeface="Arial" charset="0"/>
            </a:endParaRPr>
          </a:p>
          <a:p>
            <a:pPr algn="just">
              <a:spcBef>
                <a:spcPts val="1200"/>
              </a:spcBef>
              <a:buBlip>
                <a:blip r:embed="rId5"/>
              </a:buBlip>
              <a:tabLst>
                <a:tab pos="534988" algn="l"/>
              </a:tabLst>
              <a:defRPr/>
            </a:pPr>
            <a:r>
              <a:rPr lang="en-GB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 </a:t>
            </a:r>
            <a:r>
              <a:rPr lang="uk-UA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Підвищення співпраці для вирішення питання </a:t>
            </a:r>
            <a:r>
              <a:rPr lang="uk-UA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енергетичної безпеки, сталого енергетичного розвитку та чистої енергії  </a:t>
            </a:r>
          </a:p>
          <a:p>
            <a:pPr algn="just">
              <a:spcBef>
                <a:spcPts val="1200"/>
              </a:spcBef>
              <a:buBlip>
                <a:blip r:embed="rId5"/>
              </a:buBlip>
              <a:tabLst>
                <a:tab pos="534988" algn="l"/>
              </a:tabLst>
              <a:defRPr/>
            </a:pPr>
            <a:r>
              <a:rPr lang="uk-UA" altLang="fr-FR" sz="1800" dirty="0">
                <a:solidFill>
                  <a:srgbClr val="003068"/>
                </a:solidFill>
                <a:latin typeface="+mn-lt"/>
                <a:cs typeface="Arial" charset="0"/>
              </a:rPr>
              <a:t>Популяризація та просування для  мешканців локальних територій ідеї «високого рівня життя» за рахунок </a:t>
            </a:r>
            <a:r>
              <a:rPr lang="uk-UA" altLang="fr-FR" sz="1800" b="1" dirty="0">
                <a:solidFill>
                  <a:srgbClr val="009999"/>
                </a:solidFill>
                <a:latin typeface="+mn-lt"/>
                <a:cs typeface="Arial" charset="0"/>
              </a:rPr>
              <a:t>сталої та «дружньої до клімату» енергії</a:t>
            </a:r>
            <a:endParaRPr lang="en-US" altLang="fr-FR" sz="1800" b="1" dirty="0">
              <a:solidFill>
                <a:srgbClr val="009999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967" y="179277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ПДСЕР та напрямки діяльності</a:t>
            </a:r>
            <a:endParaRPr lang="ru-RU" sz="24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5990" y="188640"/>
            <a:ext cx="8982514" cy="6552728"/>
            <a:chOff x="125990" y="188640"/>
            <a:chExt cx="8982514" cy="655272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5990" y="188640"/>
              <a:ext cx="8766490" cy="6552728"/>
              <a:chOff x="125990" y="188640"/>
              <a:chExt cx="8766490" cy="6552728"/>
            </a:xfrm>
          </p:grpSpPr>
          <p:pic>
            <p:nvPicPr>
              <p:cNvPr id="20" name="Объект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263" y="188640"/>
                <a:ext cx="1944217" cy="910220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90" y="4694511"/>
                <a:ext cx="971139" cy="1686817"/>
              </a:xfrm>
              <a:prstGeom prst="rect">
                <a:avLst/>
              </a:prstGeom>
              <a:effectLst/>
            </p:spPr>
          </p:pic>
          <p:sp>
            <p:nvSpPr>
              <p:cNvPr id="7" name="ZoneTexte 2"/>
              <p:cNvSpPr txBox="1"/>
              <p:nvPr/>
            </p:nvSpPr>
            <p:spPr>
              <a:xfrm>
                <a:off x="6084168" y="6199954"/>
                <a:ext cx="25202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Implemented by Energy Cities-led Consortium</a:t>
                </a:r>
                <a:endPara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ZoneTexte 2"/>
              <p:cNvSpPr txBox="1"/>
              <p:nvPr/>
            </p:nvSpPr>
            <p:spPr>
              <a:xfrm>
                <a:off x="611560" y="6202759"/>
                <a:ext cx="20608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ZoneTexte 2">
                <a:hlinkClick r:id="rId5"/>
              </p:cNvPr>
              <p:cNvSpPr txBox="1"/>
              <p:nvPr/>
            </p:nvSpPr>
            <p:spPr>
              <a:xfrm>
                <a:off x="755370" y="6433591"/>
                <a:ext cx="1665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www.eumayors.eu</a:t>
                </a:r>
                <a:endParaRPr lang="en-GB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ZoneTexte 2">
                <a:hlinkClick r:id="rId6"/>
              </p:cNvPr>
              <p:cNvSpPr txBox="1"/>
              <p:nvPr/>
            </p:nvSpPr>
            <p:spPr>
              <a:xfrm>
                <a:off x="6241311" y="6433591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www.com-east.eu </a:t>
                </a:r>
                <a:endParaRPr lang="en-GB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118" y="5978531"/>
              <a:ext cx="517386" cy="40279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8" y="188640"/>
            <a:ext cx="1229674" cy="1181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034" y="6072969"/>
            <a:ext cx="37629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Funded by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European Union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 the EU4Energy  Initiative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9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1560" y="1516142"/>
            <a:ext cx="8349790" cy="1706621"/>
            <a:chOff x="717034" y="1516142"/>
            <a:chExt cx="8244316" cy="1706621"/>
          </a:xfrm>
        </p:grpSpPr>
        <p:sp>
          <p:nvSpPr>
            <p:cNvPr id="9" name="Rectangle 8"/>
            <p:cNvSpPr/>
            <p:nvPr/>
          </p:nvSpPr>
          <p:spPr>
            <a:xfrm>
              <a:off x="755370" y="1885474"/>
              <a:ext cx="8205980" cy="133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>
                  <a:solidFill>
                    <a:srgbClr val="002060"/>
                  </a:solidFill>
                </a:rPr>
                <a:t>Збереження енергії </a:t>
              </a:r>
              <a:endParaRPr lang="en-US" dirty="0">
                <a:solidFill>
                  <a:srgbClr val="002060"/>
                </a:solidFill>
              </a:endParaRPr>
            </a:p>
            <a:p>
              <a:pPr marL="285750" indent="-285750" fontAlgn="base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>
                  <a:solidFill>
                    <a:srgbClr val="002060"/>
                  </a:solidFill>
                </a:rPr>
                <a:t>Енергоефективність </a:t>
              </a:r>
              <a:endParaRPr lang="en-US" dirty="0">
                <a:solidFill>
                  <a:srgbClr val="002060"/>
                </a:solidFill>
              </a:endParaRPr>
            </a:p>
            <a:p>
              <a:pPr marL="285750" indent="-285750" fontAlgn="base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dirty="0">
                  <a:solidFill>
                    <a:srgbClr val="002060"/>
                  </a:solidFill>
                </a:rPr>
                <a:t>Відновлювана та альтернативна  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ru-RU" dirty="0">
                  <a:solidFill>
                    <a:srgbClr val="002060"/>
                  </a:solidFill>
                </a:rPr>
                <a:t>енергетика</a:t>
              </a:r>
              <a:r>
                <a:rPr lang="ru-RU" sz="2000" dirty="0">
                  <a:solidFill>
                    <a:srgbClr val="002060"/>
                  </a:solidFill>
                </a:rPr>
                <a:t> 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7034" y="1516142"/>
              <a:ext cx="4647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rgbClr val="002060"/>
                  </a:solidFill>
                </a:rPr>
                <a:t>Заходи з пом</a:t>
              </a:r>
              <a:r>
                <a:rPr lang="en-US" sz="2400" b="1" dirty="0">
                  <a:solidFill>
                    <a:srgbClr val="002060"/>
                  </a:solidFill>
                </a:rPr>
                <a:t>’</a:t>
              </a:r>
              <a:r>
                <a:rPr lang="uk-UA" sz="2400" b="1" dirty="0">
                  <a:solidFill>
                    <a:srgbClr val="002060"/>
                  </a:solidFill>
                </a:rPr>
                <a:t>ягшення </a:t>
              </a:r>
              <a:r>
                <a:rPr lang="en-US" sz="2400" b="1" dirty="0">
                  <a:solidFill>
                    <a:srgbClr val="002060"/>
                  </a:solidFill>
                </a:rPr>
                <a:t>: 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993" y="3381472"/>
            <a:ext cx="46470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Заходи з адаптації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endParaRPr lang="uk-UA" sz="24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Заходи організаційного характеру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Інженерно-технічні заходи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Будівельно-архітектурні заходи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0791" y="1433072"/>
            <a:ext cx="536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uk-UA" dirty="0">
                <a:solidFill>
                  <a:srgbClr val="C00000"/>
                </a:solidFill>
              </a:rPr>
              <a:t>Економічно вигідні  проекти.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dirty="0">
                <a:solidFill>
                  <a:srgbClr val="C00000"/>
                </a:solidFill>
              </a:rPr>
              <a:t>Інвестиції можуть повертатися з економії.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dirty="0">
                <a:solidFill>
                  <a:srgbClr val="C00000"/>
                </a:solidFill>
              </a:rPr>
              <a:t>Розвинені фінасові механізми та  наявні джерела фінансування.</a:t>
            </a:r>
          </a:p>
        </p:txBody>
      </p:sp>
      <p:sp>
        <p:nvSpPr>
          <p:cNvPr id="16" name="Oval 15"/>
          <p:cNvSpPr/>
          <p:nvPr/>
        </p:nvSpPr>
        <p:spPr>
          <a:xfrm>
            <a:off x="3919263" y="1331640"/>
            <a:ext cx="5181438" cy="16986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72603" y="4113577"/>
            <a:ext cx="4832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uk-UA" dirty="0">
                <a:solidFill>
                  <a:srgbClr val="C00000"/>
                </a:solidFill>
              </a:rPr>
              <a:t>Умовна економія від попередження наслідків, які неможливо прорахувати.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dirty="0">
                <a:solidFill>
                  <a:srgbClr val="C00000"/>
                </a:solidFill>
              </a:rPr>
              <a:t>Початковий розвиток  фінасових механізмів та джерелафінансування.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dirty="0">
                <a:solidFill>
                  <a:srgbClr val="C00000"/>
                </a:solidFill>
              </a:rPr>
              <a:t>Відсутній практичний досвід та кращі практики.</a:t>
            </a:r>
          </a:p>
        </p:txBody>
      </p:sp>
      <p:sp>
        <p:nvSpPr>
          <p:cNvPr id="22" name="Oval 21"/>
          <p:cNvSpPr/>
          <p:nvPr/>
        </p:nvSpPr>
        <p:spPr>
          <a:xfrm>
            <a:off x="4072603" y="3776126"/>
            <a:ext cx="4820263" cy="2202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0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-243408"/>
            <a:ext cx="6858000" cy="803424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>
                <a:solidFill>
                  <a:srgbClr val="002060"/>
                </a:solidFill>
              </a:rPr>
              <a:t>17 ЦІЛЕЙ СТАЛОГО РОЗВИТКУ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512123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 — Побороти бідність у всьому світі та у всіх її проявах.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2 — Побороти голод, покращити доступність та якість харчування, а також стимулювати стале сільське господарство.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3 — Забезпечити підтримку здоров’я та поширення здорового способу життя для всіх людей, незалежно від віку.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4 — Забезпечити всеохоплюючий та справедливий доступ до якісної освіти та поширювати можливості для навчання протягом всього життя.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5 — Досягнути гендерної рівності й посилити права жінок та дівчат.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6 — Забезпечити доступність води та водоочищення, а також стале управління водними ресурсами.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7 — Забезпечити можливість використання доступної, надійної, безпечної та сталої енергії для всіх мешканців.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8 — Стимулювати стале та всеохоплююче економічне зростання, повну та продуктивну зайнятість і гідні умови праці.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9 — Збудувати стійку інфраструктуру, поширювати всеохоплюючу та сталу індустріалізацію і пришвидшити інновації.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10 — Зменшити нерівність всередині країн та між ними.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11 — Зробити міста й інші поселення зручними, безпечними, стійкими та екологічно дружніми.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12 — Забезпечити сталі практики споживання та виробництва.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13 — Вжити негайних дій для боротьби зі зміною клімату та її наслідками.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14 — Зберегти і стало використовувати ресурси океанів, морів та морських екосистем задля їх сталого розвитку.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15 — Зберегти, відновити і сприяти сталому використанню наземних екосистем, сталому управлінню лісами, боротьбі з опустелюванням, зупинити деградацію земель і забезпечити їх відновлення, а також зупинити втрату біорізноманіття.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16 — Сприяти сталому розвитку мирних та недискримінаційних спільнот, надавати рівний доступ до правосуддя і збудувати ефективні, підзвітні та рівні для всіх органи влади на всіх рівнях.+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</a:rPr>
              <a:t>Ціль 17 — Посилити можливості для досягнення сталого розвитку й активізувати міжнародну співпрацю в даному напрямку.</a:t>
            </a:r>
          </a:p>
        </p:txBody>
      </p:sp>
    </p:spTree>
    <p:extLst>
      <p:ext uri="{BB962C8B-B14F-4D97-AF65-F5344CB8AC3E}">
        <p14:creationId xmlns:p14="http://schemas.microsoft.com/office/powerpoint/2010/main" val="360898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ОМУ_03\Desktop\Andriy Yaniv\CoM\ме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15" y="1340768"/>
            <a:ext cx="3208821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ОМУ_03\Desktop\Andriy Yaniv\CoM\Кошару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15" y="3252648"/>
            <a:ext cx="3200368" cy="22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855" y="1340768"/>
            <a:ext cx="56506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uk-UA" sz="2000" b="1" dirty="0">
                <a:solidFill>
                  <a:srgbClr val="003068"/>
                </a:solidFill>
              </a:rPr>
              <a:t>229 </a:t>
            </a:r>
            <a:r>
              <a:rPr lang="uk-UA" sz="2000" dirty="0">
                <a:solidFill>
                  <a:srgbClr val="003068"/>
                </a:solidFill>
              </a:rPr>
              <a:t>Підписанти + </a:t>
            </a:r>
            <a:r>
              <a:rPr lang="uk-UA" sz="2000" b="1" dirty="0">
                <a:solidFill>
                  <a:srgbClr val="003068"/>
                </a:solidFill>
              </a:rPr>
              <a:t>40</a:t>
            </a:r>
            <a:r>
              <a:rPr lang="uk-UA" sz="2000" dirty="0">
                <a:solidFill>
                  <a:srgbClr val="003068"/>
                </a:solidFill>
              </a:rPr>
              <a:t> Підписанта з невиконаними зобов</a:t>
            </a:r>
            <a:r>
              <a:rPr lang="en-US" sz="2000" dirty="0">
                <a:solidFill>
                  <a:srgbClr val="003068"/>
                </a:solidFill>
              </a:rPr>
              <a:t>’</a:t>
            </a:r>
            <a:r>
              <a:rPr lang="uk-UA" sz="2000" dirty="0">
                <a:solidFill>
                  <a:srgbClr val="003068"/>
                </a:solidFill>
              </a:rPr>
              <a:t>язаннями із них: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sz="2000" dirty="0">
                <a:solidFill>
                  <a:srgbClr val="003068"/>
                </a:solidFill>
              </a:rPr>
              <a:t>20% до 2020 року: 121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sz="2000" dirty="0">
                <a:solidFill>
                  <a:srgbClr val="003068"/>
                </a:solidFill>
              </a:rPr>
              <a:t>30% до 2030 року: 147</a:t>
            </a:r>
          </a:p>
          <a:p>
            <a:pPr algn="ctr"/>
            <a:endParaRPr lang="uk-UA" sz="2000" dirty="0">
              <a:solidFill>
                <a:srgbClr val="003068"/>
              </a:solidFill>
            </a:endParaRPr>
          </a:p>
          <a:p>
            <a:pPr algn="ctr"/>
            <a:endParaRPr lang="uk-UA" sz="2000" dirty="0">
              <a:solidFill>
                <a:srgbClr val="003068"/>
              </a:solidFill>
            </a:endParaRPr>
          </a:p>
          <a:p>
            <a:pPr algn="ctr"/>
            <a:endParaRPr lang="uk-UA" sz="2000" dirty="0">
              <a:solidFill>
                <a:srgbClr val="003068"/>
              </a:solidFill>
            </a:endParaRPr>
          </a:p>
          <a:p>
            <a:pPr algn="ctr"/>
            <a:endParaRPr lang="uk-UA" sz="2000" dirty="0">
              <a:solidFill>
                <a:srgbClr val="003068"/>
              </a:solidFill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3068"/>
                </a:solidFill>
              </a:rPr>
              <a:t> </a:t>
            </a:r>
            <a:r>
              <a:rPr lang="uk-UA" sz="2000" b="1" dirty="0">
                <a:solidFill>
                  <a:srgbClr val="003068"/>
                </a:solidFill>
              </a:rPr>
              <a:t>11 Територіальних координаторів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sz="2000" b="1" dirty="0">
                <a:solidFill>
                  <a:srgbClr val="003068"/>
                </a:solidFill>
              </a:rPr>
              <a:t>(ОДА або Облрада)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uk-UA" sz="2000" b="1" dirty="0">
              <a:solidFill>
                <a:srgbClr val="003068"/>
              </a:solidFill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uk-UA" sz="2000" b="1" dirty="0">
                <a:solidFill>
                  <a:srgbClr val="003068"/>
                </a:solidFill>
              </a:rPr>
              <a:t>Національні координатори: </a:t>
            </a:r>
            <a:r>
              <a:rPr lang="uk-UA" sz="2000" b="1" dirty="0" err="1">
                <a:solidFill>
                  <a:srgbClr val="003068"/>
                </a:solidFill>
              </a:rPr>
              <a:t>Мінрегіон</a:t>
            </a:r>
            <a:r>
              <a:rPr lang="uk-UA" sz="2000" b="1" dirty="0">
                <a:solidFill>
                  <a:srgbClr val="003068"/>
                </a:solidFill>
              </a:rPr>
              <a:t> та </a:t>
            </a:r>
            <a:r>
              <a:rPr lang="uk-UA" sz="2000" b="1" dirty="0" err="1">
                <a:solidFill>
                  <a:srgbClr val="003068"/>
                </a:solidFill>
              </a:rPr>
              <a:t>Мінекології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3068"/>
                </a:solidFill>
                <a:latin typeface="+mn-lt"/>
              </a:rPr>
              <a:t>Україна та Угода Мерів</a:t>
            </a:r>
            <a:endParaRPr lang="en-GB" sz="3200" b="1" dirty="0">
              <a:solidFill>
                <a:srgbClr val="003068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776" y="2613392"/>
            <a:ext cx="5794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Близько 19,7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млн. мешканців проживають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 в містах/селах – Підписантах </a:t>
            </a:r>
          </a:p>
          <a:p>
            <a:pPr algn="ctr"/>
            <a:endParaRPr lang="uk-UA" sz="2000" b="1" dirty="0">
              <a:solidFill>
                <a:srgbClr val="C00000"/>
              </a:solidFill>
            </a:endParaRP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554453"/>
            <a:ext cx="7947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uk-UA" sz="2000" b="1" dirty="0">
                <a:solidFill>
                  <a:srgbClr val="003068"/>
                </a:solidFill>
              </a:rPr>
              <a:t>Структури підтримки: – Асоціація «Енергоефективні міста України», Асоціація ОТГ, Асоціація міст України</a:t>
            </a:r>
            <a:endParaRPr lang="ru-RU" sz="2000" dirty="0">
              <a:solidFill>
                <a:srgbClr val="003068"/>
              </a:solidFill>
            </a:endParaRP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0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1317778"/>
            <a:ext cx="9324528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uk-UA" sz="2800" b="1" dirty="0">
                <a:solidFill>
                  <a:srgbClr val="003068"/>
                </a:solidFill>
              </a:rPr>
              <a:t>112 </a:t>
            </a:r>
            <a:r>
              <a:rPr lang="ru-RU" sz="2800" dirty="0">
                <a:solidFill>
                  <a:srgbClr val="003068"/>
                </a:solidFill>
              </a:rPr>
              <a:t>SE(C)AР прийнято на сесіях міських/сільських рад</a:t>
            </a:r>
            <a:endParaRPr lang="uk-UA" sz="2800" b="1" dirty="0">
              <a:solidFill>
                <a:srgbClr val="003068"/>
              </a:solidFill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3068"/>
                </a:solidFill>
              </a:rPr>
              <a:t>96 </a:t>
            </a:r>
            <a:r>
              <a:rPr lang="ru-RU" sz="2800" dirty="0">
                <a:solidFill>
                  <a:srgbClr val="003068"/>
                </a:solidFill>
              </a:rPr>
              <a:t>SE(C)AР схвалено JRC, а це:  </a:t>
            </a:r>
            <a:endParaRPr lang="en-US" sz="2800" dirty="0">
              <a:solidFill>
                <a:srgbClr val="003068"/>
              </a:solidFill>
            </a:endParaRPr>
          </a:p>
          <a:p>
            <a:pPr algn="ctr"/>
            <a:endParaRPr lang="ru-RU" sz="2800" dirty="0">
              <a:solidFill>
                <a:srgbClr val="003068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13 днів </a:t>
            </a:r>
            <a:r>
              <a:rPr lang="ru-RU" sz="2800" dirty="0">
                <a:solidFill>
                  <a:srgbClr val="003068"/>
                </a:solidFill>
              </a:rPr>
              <a:t>можемо не закуповувати іноземний газ та не використовувати власні ресурси в Україні</a:t>
            </a:r>
            <a:r>
              <a:rPr lang="en-US" sz="2800" dirty="0">
                <a:solidFill>
                  <a:srgbClr val="003068"/>
                </a:solidFill>
              </a:rPr>
              <a:t> </a:t>
            </a:r>
            <a:r>
              <a:rPr lang="uk-UA" sz="2800" dirty="0">
                <a:solidFill>
                  <a:srgbClr val="003068"/>
                </a:solidFill>
              </a:rPr>
              <a:t>= </a:t>
            </a:r>
            <a:endParaRPr lang="en-US" sz="2800" dirty="0">
              <a:solidFill>
                <a:srgbClr val="003068"/>
              </a:solidFill>
            </a:endParaRPr>
          </a:p>
          <a:p>
            <a:pPr algn="ctr"/>
            <a:endParaRPr lang="uk-UA" sz="2800" dirty="0">
              <a:solidFill>
                <a:srgbClr val="003068"/>
              </a:solidFill>
            </a:endParaRPr>
          </a:p>
          <a:p>
            <a:pPr algn="ctr"/>
            <a:endParaRPr lang="en-US" sz="2800" dirty="0">
              <a:solidFill>
                <a:srgbClr val="003068"/>
              </a:solidFill>
            </a:endParaRPr>
          </a:p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Зниження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викид</a:t>
            </a:r>
            <a:r>
              <a:rPr lang="uk-UA" sz="2800" b="1" dirty="0" err="1">
                <a:solidFill>
                  <a:srgbClr val="C00000"/>
                </a:solidFill>
              </a:rPr>
              <a:t>ів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21</a:t>
            </a:r>
            <a:r>
              <a:rPr lang="en-US" sz="2800" b="1" dirty="0">
                <a:solidFill>
                  <a:srgbClr val="C00000"/>
                </a:solidFill>
              </a:rPr>
              <a:t>,</a:t>
            </a:r>
            <a:r>
              <a:rPr lang="ru-RU" sz="2800" b="1" dirty="0">
                <a:solidFill>
                  <a:srgbClr val="C00000"/>
                </a:solidFill>
              </a:rPr>
              <a:t>7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err="1">
                <a:solidFill>
                  <a:srgbClr val="C00000"/>
                </a:solidFill>
              </a:rPr>
              <a:t>млн.тон</a:t>
            </a:r>
            <a:r>
              <a:rPr lang="en-US" sz="2800" b="1" dirty="0">
                <a:solidFill>
                  <a:srgbClr val="C00000"/>
                </a:solidFill>
              </a:rPr>
              <a:t> CO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endParaRPr lang="uk-UA" sz="2800" b="1" baseline="-25000" dirty="0">
              <a:solidFill>
                <a:srgbClr val="C00000"/>
              </a:solidFill>
            </a:endParaRPr>
          </a:p>
          <a:p>
            <a:pPr algn="ctr"/>
            <a:r>
              <a:rPr lang="uk-UA" sz="2800" b="1" baseline="-25000" dirty="0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ru-RU" sz="2800" dirty="0" err="1">
                <a:solidFill>
                  <a:srgbClr val="002060"/>
                </a:solidFill>
              </a:rPr>
              <a:t>вихлопам</a:t>
            </a:r>
            <a:r>
              <a:rPr lang="ru-RU" sz="2800" dirty="0">
                <a:solidFill>
                  <a:srgbClr val="002060"/>
                </a:solidFill>
              </a:rPr>
              <a:t> 13,7 млн  </a:t>
            </a:r>
            <a:r>
              <a:rPr lang="ru-RU" sz="2800" dirty="0" err="1">
                <a:solidFill>
                  <a:srgbClr val="002060"/>
                </a:solidFill>
              </a:rPr>
              <a:t>автомобілів</a:t>
            </a:r>
            <a:r>
              <a:rPr lang="ru-RU" sz="2800" dirty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2800" dirty="0" err="1">
                <a:solidFill>
                  <a:srgbClr val="002060"/>
                </a:solidFill>
              </a:rPr>
              <a:t>або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посадці</a:t>
            </a:r>
            <a:r>
              <a:rPr lang="ru-RU" sz="2800" dirty="0">
                <a:solidFill>
                  <a:srgbClr val="002060"/>
                </a:solidFill>
              </a:rPr>
              <a:t>  990 млн. дерев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або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заміні</a:t>
            </a:r>
            <a:r>
              <a:rPr lang="ru-RU" sz="2800" dirty="0">
                <a:solidFill>
                  <a:srgbClr val="002060"/>
                </a:solidFill>
              </a:rPr>
              <a:t> 729  млн </a:t>
            </a:r>
            <a:r>
              <a:rPr lang="ru-RU" sz="2800" dirty="0" err="1">
                <a:solidFill>
                  <a:srgbClr val="002060"/>
                </a:solidFill>
              </a:rPr>
              <a:t>старих</a:t>
            </a:r>
            <a:r>
              <a:rPr lang="ru-RU" sz="2800" dirty="0">
                <a:solidFill>
                  <a:srgbClr val="002060"/>
                </a:solidFill>
              </a:rPr>
              <a:t> ламп на LED</a:t>
            </a:r>
            <a:endParaRPr lang="uk-UA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3068"/>
              </a:solidFill>
            </a:endParaRPr>
          </a:p>
          <a:p>
            <a:pPr marL="342900" indent="-342900" algn="ctr">
              <a:buFont typeface="Wingdings" pitchFamily="2" charset="2"/>
              <a:buChar char="ü"/>
            </a:pPr>
            <a:endParaRPr lang="ru-RU" sz="2800" dirty="0">
              <a:solidFill>
                <a:srgbClr val="003068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30627" y="399727"/>
            <a:ext cx="76327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3068"/>
                </a:solidFill>
                <a:latin typeface="+mn-lt"/>
              </a:rPr>
              <a:t>Україна та Угода Мерів</a:t>
            </a:r>
            <a:endParaRPr lang="en-GB" sz="3200" b="1" dirty="0">
              <a:solidFill>
                <a:srgbClr val="003068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56829"/>
              </p:ext>
            </p:extLst>
          </p:nvPr>
        </p:nvGraphicFramePr>
        <p:xfrm>
          <a:off x="3203848" y="3933056"/>
          <a:ext cx="212372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53 млн.</a:t>
                      </a:r>
                      <a:r>
                        <a:rPr lang="en-US" sz="2400" b="1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$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94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7" y="1269000"/>
            <a:ext cx="9144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9408" y="33265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068"/>
                </a:solidFill>
                <a:cs typeface="Arial" pitchFamily="34" charset="0"/>
              </a:rPr>
              <a:t>Маштаби Угоди мерів </a:t>
            </a:r>
          </a:p>
        </p:txBody>
      </p:sp>
      <p:sp>
        <p:nvSpPr>
          <p:cNvPr id="3" name="Rectangle 2"/>
          <p:cNvSpPr/>
          <p:nvPr/>
        </p:nvSpPr>
        <p:spPr>
          <a:xfrm>
            <a:off x="-9331" y="1778976"/>
            <a:ext cx="1765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Викиди, від згорання на території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1693715"/>
            <a:ext cx="2610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Непрямі викиди від виробництва енергії, що споживаються територією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295" y="4944102"/>
            <a:ext cx="1673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Arial" pitchFamily="34" charset="0"/>
                <a:cs typeface="Arial" pitchFamily="34" charset="0"/>
              </a:rPr>
              <a:t>Будівлі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1719" y="4964298"/>
            <a:ext cx="139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Транспорт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4890" y="4953227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Промис-ть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6236" y="4805602"/>
            <a:ext cx="1237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i="1" dirty="0">
                <a:latin typeface="Arial" pitchFamily="34" charset="0"/>
                <a:cs typeface="Arial" pitchFamily="34" charset="0"/>
              </a:rPr>
              <a:t>ТБО </a:t>
            </a:r>
          </a:p>
          <a:p>
            <a:pPr algn="ctr"/>
            <a:r>
              <a:rPr lang="uk-UA" i="1" dirty="0">
                <a:latin typeface="Arial" pitchFamily="34" charset="0"/>
                <a:cs typeface="Arial" pitchFamily="34" charset="0"/>
              </a:rPr>
              <a:t>та стоки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3754" y="4939848"/>
            <a:ext cx="1309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Генерація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1566" y="1770659"/>
            <a:ext cx="2880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Інші викиди на території, в залежності відвибору сектора БКВ </a:t>
            </a:r>
          </a:p>
        </p:txBody>
      </p:sp>
    </p:spTree>
    <p:extLst>
      <p:ext uri="{BB962C8B-B14F-4D97-AF65-F5344CB8AC3E}">
        <p14:creationId xmlns:p14="http://schemas.microsoft.com/office/powerpoint/2010/main" val="1543077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1222</Words>
  <Application>Microsoft Office PowerPoint</Application>
  <PresentationFormat>Экран (4:3)</PresentationFormat>
  <Paragraphs>203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Cyr</vt:lpstr>
      <vt:lpstr>Arsenal-Bold</vt:lpstr>
      <vt:lpstr>Calibri</vt:lpstr>
      <vt:lpstr>Calibri Light</vt:lpstr>
      <vt:lpstr>Garamond</vt:lpstr>
      <vt:lpstr>Segoe UI</vt:lpstr>
      <vt:lpstr>Times New Roman</vt:lpstr>
      <vt:lpstr>Wingdings</vt:lpstr>
      <vt:lpstr>Тема Office</vt:lpstr>
      <vt:lpstr>Специальное оформление</vt:lpstr>
      <vt:lpstr>Презентация PowerPoint</vt:lpstr>
      <vt:lpstr>Презентация PowerPoint</vt:lpstr>
      <vt:lpstr>Eволюція розвитку Угоди Мерів</vt:lpstr>
      <vt:lpstr>Презентация PowerPoint</vt:lpstr>
      <vt:lpstr>ПДСЕР та напрямки діяльності</vt:lpstr>
      <vt:lpstr>17 ЦІЛЕЙ СТАЛОГО РОЗВИТКУ</vt:lpstr>
      <vt:lpstr>Україна та Угода Мерів</vt:lpstr>
      <vt:lpstr>Україна та Угода Мерів</vt:lpstr>
      <vt:lpstr>Презентация PowerPoint</vt:lpstr>
      <vt:lpstr>Презентация PowerPoint</vt:lpstr>
      <vt:lpstr>МІСЦЕВІ ФАКТОРИ, ЯКІ ВПЛИВАЮТЬ НА РІШЕННЯ ІНВЕСТОРІВ</vt:lpstr>
      <vt:lpstr>Адаптація на рівні міст</vt:lpstr>
      <vt:lpstr> Адаптація на рівні міст - підхід</vt:lpstr>
      <vt:lpstr>Угода мерів та національний  та регіональний рівень</vt:lpstr>
      <vt:lpstr>Угода мерів та національний  та регіональний рівень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User#09</dc:creator>
  <cp:lastModifiedBy>Asus</cp:lastModifiedBy>
  <cp:revision>120</cp:revision>
  <dcterms:created xsi:type="dcterms:W3CDTF">2016-09-08T09:53:52Z</dcterms:created>
  <dcterms:modified xsi:type="dcterms:W3CDTF">2019-06-06T05:54:53Z</dcterms:modified>
</cp:coreProperties>
</file>